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oleObject"/>
  <Default Extension="jpeg" ContentType="image/jpeg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6" r:id="rId3"/>
    <p:sldId id="277" r:id="rId4"/>
    <p:sldId id="279" r:id="rId5"/>
    <p:sldId id="280" r:id="rId6"/>
    <p:sldId id="281" r:id="rId7"/>
    <p:sldId id="278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2276"/>
  </p:normalViewPr>
  <p:slideViewPr>
    <p:cSldViewPr snapToGrid="0" snapToObjects="1">
      <p:cViewPr>
        <p:scale>
          <a:sx n="65" d="100"/>
          <a:sy n="65" d="100"/>
        </p:scale>
        <p:origin x="2688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251251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28" name="Shape 1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7175500" y="2882900"/>
            <a:ext cx="4102100" cy="5473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du titre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333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778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222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667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0226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3782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7338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0894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5" Type="http://schemas.openxmlformats.org/officeDocument/2006/relationships/image" Target="../media/image16.tiff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jpeg"/><Relationship Id="rId5" Type="http://schemas.openxmlformats.org/officeDocument/2006/relationships/image" Target="../media/image10.png"/><Relationship Id="rId6" Type="http://schemas.openxmlformats.org/officeDocument/2006/relationships/oleObject" Target="../embeddings/oleObject1.bin"/><Relationship Id="rId7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 flipV="1">
            <a:off x="3291416" y="914118"/>
            <a:ext cx="9713384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8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 flipV="1">
            <a:off x="0" y="9334501"/>
            <a:ext cx="9705763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sldNum" sz="quarter" idx="4294967295"/>
          </p:nvPr>
        </p:nvSpPr>
        <p:spPr>
          <a:xfrm>
            <a:off x="12382500" y="9105900"/>
            <a:ext cx="2667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2523378" y="3913862"/>
            <a:ext cx="88597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rPr sz="4800" dirty="0" smtClean="0">
                <a:solidFill>
                  <a:srgbClr val="E32400"/>
                </a:solidFill>
              </a:rPr>
              <a:t>1</a:t>
            </a:r>
            <a:r>
              <a:rPr lang="fr-FR" sz="4800" dirty="0" smtClean="0">
                <a:solidFill>
                  <a:srgbClr val="E32400"/>
                </a:solidFill>
              </a:rPr>
              <a:t>1</a:t>
            </a:r>
            <a:r>
              <a:rPr sz="4800" dirty="0" smtClean="0"/>
              <a:t> </a:t>
            </a:r>
            <a:r>
              <a:rPr sz="4800" dirty="0"/>
              <a:t>| </a:t>
            </a:r>
            <a:r>
              <a:rPr lang="fr-FR" sz="4800" dirty="0" smtClean="0"/>
              <a:t>Chaîne d’énergie des systèmes</a:t>
            </a:r>
            <a:endParaRPr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Engrenages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9" name="Imag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766" y="2405270"/>
            <a:ext cx="6324517" cy="33888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710668" y="6630016"/>
                <a:ext cx="3424463" cy="1411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>
                              <a:latin typeface="Cambria Math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𝑐𝑟</m:t>
                              </m:r>
                              <m:r>
                                <a:rPr lang="fr-FR">
                                  <a:latin typeface="Cambria Math" charset="0"/>
                                </a:rPr>
                                <m:t>é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𝑚𝑎𝑖𝑙𝑙</m:t>
                              </m:r>
                              <m:r>
                                <a:rPr lang="fr-FR">
                                  <a:latin typeface="Cambria Math" charset="0"/>
                                </a:rPr>
                                <m:t>è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𝑟𝑒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𝑟𝑜𝑢𝑒</m:t>
                              </m:r>
                            </m:sub>
                          </m:sSub>
                        </m:den>
                      </m:f>
                      <m:r>
                        <a:rPr lang="fr-FR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668" y="6630016"/>
                <a:ext cx="3424463" cy="14114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23407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Engrenages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10" name="Imag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210" y="2266122"/>
            <a:ext cx="3510529" cy="2368237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" t="9739" r="56008" b="8521"/>
          <a:stretch/>
        </p:blipFill>
        <p:spPr bwMode="auto">
          <a:xfrm>
            <a:off x="5193094" y="2956836"/>
            <a:ext cx="3285213" cy="3080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637" y="2110704"/>
            <a:ext cx="4047213" cy="283575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4170847" y="7258356"/>
                <a:ext cx="1526828" cy="1304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>
                              <a:latin typeface="Cambria Math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fr-FR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fr-FR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fr-FR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847" y="7258356"/>
                <a:ext cx="1526828" cy="130490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5867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Came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13" name="Imag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930" y="2246243"/>
            <a:ext cx="8468139" cy="49894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2408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Bielle manivelle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7" name="Imag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413" y="4028481"/>
            <a:ext cx="7986573" cy="4351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880" y="1610139"/>
            <a:ext cx="5636039" cy="2362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165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Roue-Vis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9" name="Imag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20" y="2027582"/>
            <a:ext cx="7036905" cy="487017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4533900" y="7224232"/>
                <a:ext cx="2197396" cy="13083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>
                              <a:latin typeface="Cambria Math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𝑟𝑜𝑢𝑒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𝑣𝑖𝑠</m:t>
                              </m:r>
                            </m:sub>
                          </m:sSub>
                        </m:den>
                      </m:f>
                      <m:r>
                        <a:rPr lang="fr-FR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900" y="7224232"/>
                <a:ext cx="2197396" cy="130837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74454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Vis-écrou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pic>
        <p:nvPicPr>
          <p:cNvPr id="10" name="Imag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462" y="2007706"/>
            <a:ext cx="5327374" cy="41346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5674274" y="6849787"/>
                <a:ext cx="3401123" cy="14211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>
                          <a:latin typeface="Cambria Math" charset="0"/>
                        </a:rPr>
                        <m:t> </m:t>
                      </m:r>
                      <m:r>
                        <a:rPr lang="fr-FR" i="1">
                          <a:latin typeface="Cambria Math" charset="0"/>
                        </a:rPr>
                        <m:t>𝑟</m:t>
                      </m:r>
                      <m:r>
                        <a:rPr lang="fr-FR">
                          <a:latin typeface="Cambria Math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𝑣𝑖𝑠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fr-FR">
                                  <a:latin typeface="Cambria Math" charset="0"/>
                                </a:rPr>
                                <m:t>é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𝑐𝑟𝑜𝑢</m:t>
                              </m:r>
                            </m:sub>
                          </m:sSub>
                        </m:den>
                      </m:f>
                      <m:r>
                        <a:rPr lang="fr-FR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74" y="6849787"/>
                <a:ext cx="3401123" cy="142115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09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2074985" y="76389"/>
            <a:ext cx="10688515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Rappel : chaîne </a:t>
            </a:r>
            <a:r>
              <a:rPr lang="fr-FR" smtClean="0"/>
              <a:t>d’information/chaîne d’énergie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11" name="Imag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2338754"/>
            <a:ext cx="11668368" cy="536330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35769" y="3833446"/>
            <a:ext cx="1230923" cy="31652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48938" y="3815861"/>
            <a:ext cx="1230923" cy="31652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478307" y="3833445"/>
            <a:ext cx="1685601" cy="3165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71007" y="5920154"/>
            <a:ext cx="1364762" cy="32238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39153" y="5920154"/>
            <a:ext cx="1406770" cy="32238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07165" y="5920154"/>
            <a:ext cx="1337897" cy="32238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548446" y="5920153"/>
            <a:ext cx="1652954" cy="32238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Vérins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8" name="Flèche vers la droite 7"/>
          <p:cNvSpPr>
            <a:spLocks noChangeArrowheads="1"/>
          </p:cNvSpPr>
          <p:nvPr/>
        </p:nvSpPr>
        <p:spPr bwMode="auto">
          <a:xfrm>
            <a:off x="2944984" y="3099524"/>
            <a:ext cx="2320290" cy="100330"/>
          </a:xfrm>
          <a:prstGeom prst="rightArrow">
            <a:avLst>
              <a:gd name="adj1" fmla="val 50000"/>
              <a:gd name="adj2" fmla="val 19025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cxnSp>
        <p:nvCxnSpPr>
          <p:cNvPr id="9" name="Connecteur droit 8"/>
          <p:cNvCxnSpPr>
            <a:cxnSpLocks noChangeShapeType="1"/>
          </p:cNvCxnSpPr>
          <p:nvPr/>
        </p:nvCxnSpPr>
        <p:spPr bwMode="auto">
          <a:xfrm>
            <a:off x="5371954" y="3250654"/>
            <a:ext cx="0" cy="19558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Accolade ouvrante 9"/>
          <p:cNvSpPr>
            <a:spLocks/>
          </p:cNvSpPr>
          <p:nvPr/>
        </p:nvSpPr>
        <p:spPr bwMode="auto">
          <a:xfrm>
            <a:off x="3489814" y="2646134"/>
            <a:ext cx="71120" cy="444500"/>
          </a:xfrm>
          <a:prstGeom prst="leftBrace">
            <a:avLst>
              <a:gd name="adj1" fmla="val 5208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1" name="Flèche vers la droite 10"/>
          <p:cNvSpPr>
            <a:spLocks noChangeArrowheads="1"/>
          </p:cNvSpPr>
          <p:nvPr/>
        </p:nvSpPr>
        <p:spPr bwMode="auto">
          <a:xfrm>
            <a:off x="7577944" y="3103334"/>
            <a:ext cx="1981200" cy="96520"/>
          </a:xfrm>
          <a:prstGeom prst="rightArrow">
            <a:avLst>
              <a:gd name="adj1" fmla="val 50000"/>
              <a:gd name="adj2" fmla="val 1688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2" name="Zone de texte 607"/>
          <p:cNvSpPr txBox="1">
            <a:spLocks noChangeArrowheads="1"/>
          </p:cNvSpPr>
          <p:nvPr/>
        </p:nvSpPr>
        <p:spPr bwMode="auto">
          <a:xfrm>
            <a:off x="5298978" y="2580534"/>
            <a:ext cx="2305050" cy="6832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200">
                <a:effectLst/>
                <a:latin typeface="Arial" charset="0"/>
                <a:ea typeface="Times New Roman" charset="0"/>
              </a:rPr>
              <a:t> </a:t>
            </a:r>
            <a:endParaRPr lang="fr-FR" sz="1200">
              <a:effectLst/>
              <a:latin typeface="Times New Roman" charset="0"/>
              <a:ea typeface="Times New Roman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205154" y="2174134"/>
            <a:ext cx="1300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425756" y="2399369"/>
            <a:ext cx="71333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Energie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	     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		</a:t>
            </a:r>
            <a:r>
              <a:rPr kumimoji="0" lang="fr-FR" altLang="fr-FR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    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  <a:r>
              <a:rPr kumimoji="0" lang="fr-FR" altLang="fr-FR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Energie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593405" y="2922164"/>
            <a:ext cx="254428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   Actionneur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linéaire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Image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" t="51915" r="52278" b="28244"/>
          <a:stretch>
            <a:fillRect/>
          </a:stretch>
        </p:blipFill>
        <p:spPr bwMode="auto">
          <a:xfrm>
            <a:off x="7312180" y="5448025"/>
            <a:ext cx="4764307" cy="2118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" t="27309" r="52278" b="48441"/>
          <a:stretch>
            <a:fillRect/>
          </a:stretch>
        </p:blipFill>
        <p:spPr bwMode="auto">
          <a:xfrm>
            <a:off x="1722975" y="4977343"/>
            <a:ext cx="4764307" cy="25887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3081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Vérins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205154" y="2174134"/>
            <a:ext cx="1300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b="45733"/>
          <a:stretch/>
        </p:blipFill>
        <p:spPr>
          <a:xfrm>
            <a:off x="1518960" y="2230315"/>
            <a:ext cx="10792380" cy="52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958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Vérins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205154" y="2174134"/>
            <a:ext cx="1300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t="54087"/>
          <a:stretch/>
        </p:blipFill>
        <p:spPr>
          <a:xfrm>
            <a:off x="1723470" y="2826688"/>
            <a:ext cx="10792380" cy="447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81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Vérins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205154" y="2174134"/>
            <a:ext cx="1300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889865"/>
            <a:ext cx="125095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860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Moteurs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9" name="Flèche vers la droite 8"/>
          <p:cNvSpPr>
            <a:spLocks noChangeArrowheads="1"/>
          </p:cNvSpPr>
          <p:nvPr/>
        </p:nvSpPr>
        <p:spPr bwMode="auto">
          <a:xfrm>
            <a:off x="2944984" y="3099524"/>
            <a:ext cx="2320290" cy="100330"/>
          </a:xfrm>
          <a:prstGeom prst="rightArrow">
            <a:avLst>
              <a:gd name="adj1" fmla="val 50000"/>
              <a:gd name="adj2" fmla="val 19025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cxnSp>
        <p:nvCxnSpPr>
          <p:cNvPr id="10" name="Connecteur droit 9"/>
          <p:cNvCxnSpPr>
            <a:cxnSpLocks noChangeShapeType="1"/>
          </p:cNvCxnSpPr>
          <p:nvPr/>
        </p:nvCxnSpPr>
        <p:spPr bwMode="auto">
          <a:xfrm>
            <a:off x="5371954" y="3250654"/>
            <a:ext cx="0" cy="19558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Accolade ouvrante 10"/>
          <p:cNvSpPr>
            <a:spLocks/>
          </p:cNvSpPr>
          <p:nvPr/>
        </p:nvSpPr>
        <p:spPr bwMode="auto">
          <a:xfrm>
            <a:off x="3489814" y="2646134"/>
            <a:ext cx="71120" cy="444500"/>
          </a:xfrm>
          <a:prstGeom prst="leftBrace">
            <a:avLst>
              <a:gd name="adj1" fmla="val 5208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2" name="Flèche vers la droite 11"/>
          <p:cNvSpPr>
            <a:spLocks noChangeArrowheads="1"/>
          </p:cNvSpPr>
          <p:nvPr/>
        </p:nvSpPr>
        <p:spPr bwMode="auto">
          <a:xfrm>
            <a:off x="7577944" y="3103334"/>
            <a:ext cx="1981200" cy="96520"/>
          </a:xfrm>
          <a:prstGeom prst="rightArrow">
            <a:avLst>
              <a:gd name="adj1" fmla="val 50000"/>
              <a:gd name="adj2" fmla="val 1688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3" name="Zone de texte 607"/>
          <p:cNvSpPr txBox="1">
            <a:spLocks noChangeArrowheads="1"/>
          </p:cNvSpPr>
          <p:nvPr/>
        </p:nvSpPr>
        <p:spPr bwMode="auto">
          <a:xfrm>
            <a:off x="5298978" y="2580534"/>
            <a:ext cx="2305050" cy="6832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fr-FR" sz="1200">
                <a:effectLst/>
                <a:latin typeface="Arial" charset="0"/>
                <a:ea typeface="Times New Roman" charset="0"/>
              </a:rPr>
              <a:t> </a:t>
            </a:r>
            <a:endParaRPr lang="fr-FR" sz="1200">
              <a:effectLst/>
              <a:latin typeface="Times New Roman" charset="0"/>
              <a:ea typeface="Times New Roman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425756" y="2399369"/>
            <a:ext cx="71333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Energie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	     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		</a:t>
            </a:r>
            <a:r>
              <a:rPr kumimoji="0" lang="fr-FR" altLang="fr-FR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     </a:t>
            </a: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  <a:r>
              <a:rPr kumimoji="0" lang="fr-FR" altLang="fr-FR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Energie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593405" y="2922164"/>
            <a:ext cx="90281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Moteur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Image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16" y="4966937"/>
            <a:ext cx="6074671" cy="29003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30972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Engrenages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91" name="Rectangle 2"/>
          <p:cNvSpPr>
            <a:spLocks noGrp="1" noChangeArrowheads="1"/>
          </p:cNvSpPr>
          <p:nvPr>
            <p:ph type="title"/>
          </p:nvPr>
        </p:nvSpPr>
        <p:spPr>
          <a:xfrm>
            <a:off x="2758786" y="1913467"/>
            <a:ext cx="7772400" cy="533400"/>
          </a:xfrm>
        </p:spPr>
        <p:txBody>
          <a:bodyPr/>
          <a:lstStyle/>
          <a:p>
            <a:pPr algn="l" eaLnBrk="1" hangingPunct="1">
              <a:defRPr/>
            </a:pPr>
            <a:r>
              <a:rPr lang="fr-FR" sz="16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Caractéristique de la roue</a:t>
            </a:r>
          </a:p>
        </p:txBody>
      </p:sp>
      <p:pic>
        <p:nvPicPr>
          <p:cNvPr id="92" name="Picture 3" descr="Dimensions%20engre%20dro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186" y="2446867"/>
            <a:ext cx="45720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4" descr="transmission par engren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1"/>
          <a:stretch>
            <a:fillRect/>
          </a:stretch>
        </p:blipFill>
        <p:spPr bwMode="auto">
          <a:xfrm>
            <a:off x="7406986" y="1913467"/>
            <a:ext cx="36576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4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001239"/>
              </p:ext>
            </p:extLst>
          </p:nvPr>
        </p:nvGraphicFramePr>
        <p:xfrm>
          <a:off x="2987386" y="5266267"/>
          <a:ext cx="6096000" cy="2057401"/>
        </p:xfrm>
        <a:graphic>
          <a:graphicData uri="http://schemas.openxmlformats.org/drawingml/2006/table">
            <a:tbl>
              <a:tblPr/>
              <a:tblGrid>
                <a:gridCol w="1600200"/>
                <a:gridCol w="381000"/>
                <a:gridCol w="4114800"/>
              </a:tblGrid>
              <a:tr h="3810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Module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À choisir parmis des modules normalisés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Nombre de dents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Nombre entier et positif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Pas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 = </a:t>
                      </a: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sym typeface="Symbol" charset="2"/>
                        </a:rPr>
                        <a:t>.m</a:t>
                      </a: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Diamètre primitif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 = m.Z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Entraxe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5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693903"/>
              </p:ext>
            </p:extLst>
          </p:nvPr>
        </p:nvGraphicFramePr>
        <p:xfrm>
          <a:off x="5120986" y="6942667"/>
          <a:ext cx="1447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1447560" imgH="431640" progId="Equation.3">
                  <p:embed/>
                </p:oleObj>
              </mc:Choice>
              <mc:Fallback>
                <p:oleObj name="Equation" r:id="rId6" imgW="1447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0986" y="6942667"/>
                        <a:ext cx="1447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6" name="Group 49"/>
          <p:cNvGrpSpPr>
            <a:grpSpLocks/>
          </p:cNvGrpSpPr>
          <p:nvPr/>
        </p:nvGrpSpPr>
        <p:grpSpPr bwMode="auto">
          <a:xfrm>
            <a:off x="4511386" y="2599267"/>
            <a:ext cx="3200400" cy="3505200"/>
            <a:chOff x="1344" y="672"/>
            <a:chExt cx="2016" cy="2208"/>
          </a:xfrm>
        </p:grpSpPr>
        <p:sp>
          <p:nvSpPr>
            <p:cNvPr id="97" name="Oval 42"/>
            <p:cNvSpPr>
              <a:spLocks noChangeArrowheads="1"/>
            </p:cNvSpPr>
            <p:nvPr/>
          </p:nvSpPr>
          <p:spPr bwMode="auto">
            <a:xfrm>
              <a:off x="1344" y="2592"/>
              <a:ext cx="240" cy="28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endParaRPr lang="es-ES" altLang="fr-FR"/>
            </a:p>
          </p:txBody>
        </p:sp>
        <p:sp>
          <p:nvSpPr>
            <p:cNvPr id="98" name="Line 43"/>
            <p:cNvSpPr>
              <a:spLocks noChangeShapeType="1"/>
            </p:cNvSpPr>
            <p:nvPr/>
          </p:nvSpPr>
          <p:spPr bwMode="auto">
            <a:xfrm flipV="1">
              <a:off x="1584" y="1296"/>
              <a:ext cx="1776" cy="13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9" name="Line 44"/>
            <p:cNvSpPr>
              <a:spLocks noChangeShapeType="1"/>
            </p:cNvSpPr>
            <p:nvPr/>
          </p:nvSpPr>
          <p:spPr bwMode="auto">
            <a:xfrm flipV="1">
              <a:off x="1584" y="672"/>
              <a:ext cx="1680" cy="196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00" name="Group 52"/>
          <p:cNvGrpSpPr>
            <a:grpSpLocks/>
          </p:cNvGrpSpPr>
          <p:nvPr/>
        </p:nvGrpSpPr>
        <p:grpSpPr bwMode="auto">
          <a:xfrm>
            <a:off x="4511386" y="2904067"/>
            <a:ext cx="5562600" cy="3657600"/>
            <a:chOff x="1344" y="864"/>
            <a:chExt cx="3504" cy="2304"/>
          </a:xfrm>
        </p:grpSpPr>
        <p:sp>
          <p:nvSpPr>
            <p:cNvPr id="101" name="Line 46"/>
            <p:cNvSpPr>
              <a:spLocks noChangeShapeType="1"/>
            </p:cNvSpPr>
            <p:nvPr/>
          </p:nvSpPr>
          <p:spPr bwMode="auto">
            <a:xfrm flipV="1">
              <a:off x="1632" y="1488"/>
              <a:ext cx="3216" cy="1488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102" name="Group 51"/>
            <p:cNvGrpSpPr>
              <a:grpSpLocks/>
            </p:cNvGrpSpPr>
            <p:nvPr/>
          </p:nvGrpSpPr>
          <p:grpSpPr bwMode="auto">
            <a:xfrm>
              <a:off x="1344" y="864"/>
              <a:ext cx="3312" cy="2304"/>
              <a:chOff x="1344" y="864"/>
              <a:chExt cx="3312" cy="2304"/>
            </a:xfrm>
          </p:grpSpPr>
          <p:sp>
            <p:nvSpPr>
              <p:cNvPr id="103" name="Oval 45"/>
              <p:cNvSpPr>
                <a:spLocks noChangeArrowheads="1"/>
              </p:cNvSpPr>
              <p:nvPr/>
            </p:nvSpPr>
            <p:spPr bwMode="auto">
              <a:xfrm>
                <a:off x="1344" y="2880"/>
                <a:ext cx="288" cy="288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</a:defRPr>
                </a:lvl9pPr>
              </a:lstStyle>
              <a:p>
                <a:pPr eaLnBrk="1" hangingPunct="1"/>
                <a:endParaRPr lang="es-ES" altLang="fr-FR"/>
              </a:p>
            </p:txBody>
          </p:sp>
          <p:sp>
            <p:nvSpPr>
              <p:cNvPr id="104" name="Line 47"/>
              <p:cNvSpPr>
                <a:spLocks noChangeShapeType="1"/>
              </p:cNvSpPr>
              <p:nvPr/>
            </p:nvSpPr>
            <p:spPr bwMode="auto">
              <a:xfrm flipV="1">
                <a:off x="1680" y="864"/>
                <a:ext cx="2976" cy="211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5" name="Line 48"/>
              <p:cNvSpPr>
                <a:spLocks noChangeShapeType="1"/>
              </p:cNvSpPr>
              <p:nvPr/>
            </p:nvSpPr>
            <p:spPr bwMode="auto">
              <a:xfrm flipV="1">
                <a:off x="1584" y="1920"/>
                <a:ext cx="96" cy="1008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grpSp>
        <p:nvGrpSpPr>
          <p:cNvPr id="106" name="Group 58"/>
          <p:cNvGrpSpPr>
            <a:grpSpLocks/>
          </p:cNvGrpSpPr>
          <p:nvPr/>
        </p:nvGrpSpPr>
        <p:grpSpPr bwMode="auto">
          <a:xfrm>
            <a:off x="3749386" y="3056467"/>
            <a:ext cx="7391400" cy="3886200"/>
            <a:chOff x="864" y="960"/>
            <a:chExt cx="4656" cy="2448"/>
          </a:xfrm>
        </p:grpSpPr>
        <p:sp>
          <p:nvSpPr>
            <p:cNvPr id="107" name="Oval 53"/>
            <p:cNvSpPr>
              <a:spLocks noChangeArrowheads="1"/>
            </p:cNvSpPr>
            <p:nvPr/>
          </p:nvSpPr>
          <p:spPr bwMode="auto">
            <a:xfrm>
              <a:off x="1344" y="3120"/>
              <a:ext cx="288" cy="288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endParaRPr lang="es-ES" altLang="fr-FR"/>
            </a:p>
          </p:txBody>
        </p:sp>
        <p:sp>
          <p:nvSpPr>
            <p:cNvPr id="108" name="Oval 55"/>
            <p:cNvSpPr>
              <a:spLocks noChangeArrowheads="1"/>
            </p:cNvSpPr>
            <p:nvPr/>
          </p:nvSpPr>
          <p:spPr bwMode="auto">
            <a:xfrm>
              <a:off x="864" y="1824"/>
              <a:ext cx="240" cy="24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endParaRPr lang="es-ES" altLang="fr-FR"/>
            </a:p>
          </p:txBody>
        </p:sp>
        <p:sp>
          <p:nvSpPr>
            <p:cNvPr id="109" name="Oval 56"/>
            <p:cNvSpPr>
              <a:spLocks noChangeArrowheads="1"/>
            </p:cNvSpPr>
            <p:nvPr/>
          </p:nvSpPr>
          <p:spPr bwMode="auto">
            <a:xfrm>
              <a:off x="5184" y="1680"/>
              <a:ext cx="336" cy="288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endParaRPr lang="es-ES" altLang="fr-FR"/>
            </a:p>
          </p:txBody>
        </p:sp>
        <p:sp>
          <p:nvSpPr>
            <p:cNvPr id="110" name="Oval 57"/>
            <p:cNvSpPr>
              <a:spLocks noChangeArrowheads="1"/>
            </p:cNvSpPr>
            <p:nvPr/>
          </p:nvSpPr>
          <p:spPr bwMode="auto">
            <a:xfrm>
              <a:off x="4992" y="960"/>
              <a:ext cx="288" cy="33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endParaRPr lang="es-ES" altLang="fr-FR"/>
            </a:p>
          </p:txBody>
        </p:sp>
      </p:grpSp>
      <p:grpSp>
        <p:nvGrpSpPr>
          <p:cNvPr id="111" name="Group 62"/>
          <p:cNvGrpSpPr>
            <a:grpSpLocks/>
          </p:cNvGrpSpPr>
          <p:nvPr/>
        </p:nvGrpSpPr>
        <p:grpSpPr bwMode="auto">
          <a:xfrm>
            <a:off x="4435186" y="2827867"/>
            <a:ext cx="4419600" cy="4572000"/>
            <a:chOff x="1296" y="816"/>
            <a:chExt cx="2784" cy="2880"/>
          </a:xfrm>
        </p:grpSpPr>
        <p:sp>
          <p:nvSpPr>
            <p:cNvPr id="112" name="Oval 59"/>
            <p:cNvSpPr>
              <a:spLocks noChangeArrowheads="1"/>
            </p:cNvSpPr>
            <p:nvPr/>
          </p:nvSpPr>
          <p:spPr bwMode="auto">
            <a:xfrm>
              <a:off x="1296" y="3264"/>
              <a:ext cx="384" cy="432"/>
            </a:xfrm>
            <a:prstGeom prst="ellips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endParaRPr lang="es-ES" altLang="fr-FR">
                <a:solidFill>
                  <a:srgbClr val="FF9900"/>
                </a:solidFill>
              </a:endParaRPr>
            </a:p>
          </p:txBody>
        </p:sp>
        <p:sp>
          <p:nvSpPr>
            <p:cNvPr id="113" name="Line 60"/>
            <p:cNvSpPr>
              <a:spLocks noChangeShapeType="1"/>
            </p:cNvSpPr>
            <p:nvPr/>
          </p:nvSpPr>
          <p:spPr bwMode="auto">
            <a:xfrm>
              <a:off x="4080" y="816"/>
              <a:ext cx="0" cy="129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" name="Text Box 61"/>
            <p:cNvSpPr txBox="1">
              <a:spLocks noChangeArrowheads="1"/>
            </p:cNvSpPr>
            <p:nvPr/>
          </p:nvSpPr>
          <p:spPr bwMode="auto">
            <a:xfrm>
              <a:off x="3840" y="1536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eaLnBrk="1" hangingPunct="1"/>
              <a:r>
                <a:rPr lang="fr-FR" altLang="fr-FR">
                  <a:solidFill>
                    <a:srgbClr val="FF9900"/>
                  </a:solidFill>
                </a:rPr>
                <a:t>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491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Engrenages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17" name="Picture 2" descr="schéma engrenage droit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415" y="2057400"/>
            <a:ext cx="7759700" cy="405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542974" y="6108944"/>
            <a:ext cx="6792872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mtClean="0"/>
              <a:t>Rapport de réduction : r=?</a:t>
            </a:r>
            <a:endParaRPr kumimoji="0" lang="fr-FR" sz="4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967272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87</Words>
  <Application>Microsoft Macintosh PowerPoint</Application>
  <PresentationFormat>Personnalisé</PresentationFormat>
  <Paragraphs>61</Paragraphs>
  <Slides>15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4" baseType="lpstr">
      <vt:lpstr>Cambria Math</vt:lpstr>
      <vt:lpstr>Gill Sans</vt:lpstr>
      <vt:lpstr>Helvetica</vt:lpstr>
      <vt:lpstr>Lucida Grande</vt:lpstr>
      <vt:lpstr>Arial</vt:lpstr>
      <vt:lpstr>Symbol</vt:lpstr>
      <vt:lpstr>Times New Roman</vt:lpstr>
      <vt:lpstr>White</vt:lpstr>
      <vt:lpstr>Microsoft Equation 3.0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Caractéristique de la roue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Morgane Bauer</cp:lastModifiedBy>
  <cp:revision>54</cp:revision>
  <dcterms:modified xsi:type="dcterms:W3CDTF">2016-09-26T14:45:01Z</dcterms:modified>
</cp:coreProperties>
</file>