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5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92276"/>
  </p:normalViewPr>
  <p:slideViewPr>
    <p:cSldViewPr snapToGrid="0" snapToObjects="1">
      <p:cViewPr>
        <p:scale>
          <a:sx n="73" d="100"/>
          <a:sy n="73" d="100"/>
        </p:scale>
        <p:origin x="234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251251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28" name="Shape 1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7175500" y="2882900"/>
            <a:ext cx="4102100" cy="5473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du titre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333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778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222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667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0226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3782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7338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0894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image" Target="../media/image5.tiff"/><Relationship Id="rId5" Type="http://schemas.openxmlformats.org/officeDocument/2006/relationships/image" Target="../media/image6.tiff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7.tiff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 flipV="1">
            <a:off x="3291416" y="914118"/>
            <a:ext cx="9713384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8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 flipV="1">
            <a:off x="0" y="9334501"/>
            <a:ext cx="9705763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sldNum" sz="quarter" idx="4294967295"/>
          </p:nvPr>
        </p:nvSpPr>
        <p:spPr>
          <a:xfrm>
            <a:off x="12382500" y="9105900"/>
            <a:ext cx="2667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1099905" y="3913862"/>
            <a:ext cx="11706731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rPr sz="4800" dirty="0" smtClean="0">
                <a:solidFill>
                  <a:srgbClr val="E32400"/>
                </a:solidFill>
              </a:rPr>
              <a:t>1</a:t>
            </a:r>
            <a:r>
              <a:rPr lang="fr-FR" sz="4800" dirty="0" smtClean="0">
                <a:solidFill>
                  <a:srgbClr val="E32400"/>
                </a:solidFill>
              </a:rPr>
              <a:t>1</a:t>
            </a:r>
            <a:r>
              <a:rPr sz="4800" dirty="0" smtClean="0"/>
              <a:t> </a:t>
            </a:r>
            <a:r>
              <a:rPr sz="4800" dirty="0"/>
              <a:t>| </a:t>
            </a:r>
            <a:r>
              <a:rPr lang="fr-FR" sz="4800" dirty="0" smtClean="0"/>
              <a:t>Comportement énergétique des systèmes</a:t>
            </a:r>
            <a:endParaRPr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Conservation de l’énergie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068021" y="8469338"/>
            <a:ext cx="1799590" cy="3460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855875" y="1659374"/>
                <a:ext cx="3621761" cy="696216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</m:ctrlPr>
                      </m:sSubPr>
                      <m:e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  <m:t>𝐸</m:t>
                        </m:r>
                      </m:e>
                      <m:sub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  <m:t>𝑐</m:t>
                        </m:r>
                      </m:sub>
                    </m:sSub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Cambria Math" charset="0"/>
                        <a:cs typeface="Cambria Math" charset="0"/>
                        <a:sym typeface="Gill Sans"/>
                      </a:rPr>
                      <m:t>+</m:t>
                    </m:r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=</a:t>
                </a:r>
                <a:r>
                  <a:rPr kumimoji="0" lang="fr-FR" sz="4200" b="0" i="0" u="none" strike="noStrike" cap="none" spc="0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cte</a:t>
                </a:r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875" y="1659374"/>
                <a:ext cx="3621761" cy="69621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373178" y="3151364"/>
                <a:ext cx="8587154" cy="7988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E</a:t>
                </a:r>
                <a:r>
                  <a:rPr lang="fr-FR" baseline="-25000" dirty="0"/>
                  <a:t>p</a:t>
                </a:r>
                <a:r>
                  <a:rPr lang="fr-FR" dirty="0" smtClean="0"/>
                  <a:t>: énergie potentielle </a:t>
                </a:r>
                <a:r>
                  <a:rPr lang="fr-FR" smtClean="0"/>
                  <a:t>	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∆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𝑝</m:t>
                        </m:r>
                      </m:sub>
                    </m:sSub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𝑚𝑔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Δ</m:t>
                    </m:r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𝑧</m:t>
                    </m:r>
                  </m:oMath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3178" y="3151364"/>
                <a:ext cx="8587154" cy="798808"/>
              </a:xfrm>
              <a:prstGeom prst="rect">
                <a:avLst/>
              </a:prstGeom>
              <a:blipFill rotWithShape="0">
                <a:blip r:embed="rId4"/>
                <a:stretch>
                  <a:fillRect l="-2413" t="-15267" b="-26718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/>
              <p:cNvSpPr txBox="1"/>
              <p:nvPr/>
            </p:nvSpPr>
            <p:spPr>
              <a:xfrm>
                <a:off x="2373178" y="4448092"/>
                <a:ext cx="8587154" cy="172015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E</a:t>
                </a:r>
                <a:r>
                  <a:rPr lang="fr-FR" baseline="-25000" dirty="0" err="1" smtClean="0"/>
                  <a:t>e</a:t>
                </a:r>
                <a:r>
                  <a:rPr lang="fr-FR" dirty="0" smtClean="0"/>
                  <a:t>: énergie potentielle de déformation 	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∆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𝑝</m:t>
                        </m:r>
                      </m:sub>
                    </m:sSub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ctrlPr>
                          <a:rPr lang="bg-BG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1</m:t>
                        </m:r>
                      </m:num>
                      <m:den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𝑘</m:t>
                    </m:r>
                    <m:sSup>
                      <m:sSupPr>
                        <m:ctrlP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𝑥</m:t>
                        </m:r>
                      </m:e>
                      <m:sup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2</m:t>
                        </m:r>
                      </m:sup>
                    </m:sSup>
                  </m:oMath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4" name="ZoneText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3178" y="4448092"/>
                <a:ext cx="8587154" cy="1720151"/>
              </a:xfrm>
              <a:prstGeom prst="rect">
                <a:avLst/>
              </a:prstGeom>
              <a:blipFill rotWithShape="0">
                <a:blip r:embed="rId5"/>
                <a:stretch>
                  <a:fillRect l="-1774" t="-4965" r="-3265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9845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 Définition de l’énergie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1269348" y="1559693"/>
            <a:ext cx="11612356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dirty="0">
                <a:latin typeface="Times New Roman" charset="0"/>
                <a:ea typeface="Times New Roman" charset="0"/>
              </a:rPr>
              <a:t>L’énergie est la grandeur qui permet de caractériser un changement d’état dans un système </a:t>
            </a:r>
            <a:endParaRPr lang="fr-FR" sz="4000" dirty="0"/>
          </a:p>
        </p:txBody>
      </p:sp>
      <p:sp>
        <p:nvSpPr>
          <p:cNvPr id="3" name="ZoneTexte 2"/>
          <p:cNvSpPr txBox="1"/>
          <p:nvPr/>
        </p:nvSpPr>
        <p:spPr>
          <a:xfrm>
            <a:off x="1114669" y="5400605"/>
            <a:ext cx="4308231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L’énergie se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conserve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5" name="Flèche vers la droite 4"/>
          <p:cNvSpPr/>
          <p:nvPr/>
        </p:nvSpPr>
        <p:spPr>
          <a:xfrm>
            <a:off x="5204721" y="5764124"/>
            <a:ext cx="808892" cy="668216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494584" y="5072298"/>
            <a:ext cx="4308231" cy="2041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On ne produit pas de l’énergie, on </a:t>
            </a:r>
            <a:r>
              <a:rPr kumimoji="0" lang="fr-FR" sz="4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la transforme!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 Définition de l’énergie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2" y="1178170"/>
            <a:ext cx="11688068" cy="714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81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 Définition de l’énergie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2" name="ZoneTexte 1"/>
          <p:cNvSpPr txBox="1"/>
          <p:nvPr/>
        </p:nvSpPr>
        <p:spPr>
          <a:xfrm>
            <a:off x="1722128" y="1464056"/>
            <a:ext cx="10773882" cy="3149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Energie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renouvelable : </a:t>
            </a:r>
            <a:r>
              <a:rPr kumimoji="0" lang="fr-FR" sz="3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consommation inférieure à la production naturelle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baseline="0" dirty="0" smtClean="0"/>
              <a:t>Energie primaire : </a:t>
            </a:r>
            <a:r>
              <a:rPr lang="fr-FR" sz="3600" baseline="0" dirty="0" smtClean="0"/>
              <a:t>disponible dans la nature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Energie secondaire : </a:t>
            </a:r>
            <a:r>
              <a:rPr kumimoji="0" lang="fr-FR" sz="3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transformation de l’énergie primaire</a:t>
            </a:r>
            <a:endParaRPr kumimoji="0" lang="fr-FR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466" y="5771654"/>
            <a:ext cx="3530626" cy="264542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9439" y="5611363"/>
            <a:ext cx="3079261" cy="296635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1802" y="5356389"/>
            <a:ext cx="3054048" cy="3330331"/>
          </a:xfrm>
          <a:prstGeom prst="rect">
            <a:avLst/>
          </a:prstGeom>
        </p:spPr>
      </p:pic>
      <p:sp>
        <p:nvSpPr>
          <p:cNvPr id="11" name="Flèche vers la droite 10"/>
          <p:cNvSpPr/>
          <p:nvPr/>
        </p:nvSpPr>
        <p:spPr>
          <a:xfrm>
            <a:off x="4779052" y="6835889"/>
            <a:ext cx="693427" cy="527539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7" name="Flèche vers la droite 16"/>
          <p:cNvSpPr/>
          <p:nvPr/>
        </p:nvSpPr>
        <p:spPr>
          <a:xfrm>
            <a:off x="8768375" y="6830597"/>
            <a:ext cx="693427" cy="527539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283677" y="8440249"/>
            <a:ext cx="347266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Energie primaire</a:t>
            </a: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5295715" y="8539618"/>
            <a:ext cx="347266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Energie secondaire</a:t>
            </a: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9042099" y="8440248"/>
            <a:ext cx="347266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Energie finale</a:t>
            </a: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4630972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2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 Définition de l’énergie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2" name="ZoneTexte 1"/>
          <p:cNvSpPr txBox="1"/>
          <p:nvPr/>
        </p:nvSpPr>
        <p:spPr>
          <a:xfrm>
            <a:off x="1722128" y="2664384"/>
            <a:ext cx="10773882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Calcul de l’énergie : </a:t>
            </a:r>
            <a:endParaRPr kumimoji="0" lang="fr-FR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013331" y="2664383"/>
            <a:ext cx="1635369" cy="748923"/>
          </a:xfrm>
          <a:prstGeom prst="rect">
            <a:avLst/>
          </a:prstGeom>
          <a:ln/>
          <a:effectLst>
            <a:outerShdw blurRad="38100" dist="25400" dir="5400000" rotWithShape="0">
              <a:srgbClr val="000000">
                <a:alpha val="50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E=</a:t>
            </a:r>
            <a:r>
              <a:rPr kumimoji="0" lang="fr-FR" sz="4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P.t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97249" y="5493814"/>
            <a:ext cx="112826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42110" indent="-1379220" algn="just"/>
            <a:r>
              <a:rPr lang="fr-FR" sz="2400" dirty="0">
                <a:latin typeface="Arial" charset="0"/>
                <a:ea typeface="Times New Roman" charset="0"/>
              </a:rPr>
              <a:t>Le </a:t>
            </a:r>
            <a:r>
              <a:rPr lang="fr-FR" sz="2400" b="1" u="sng" dirty="0">
                <a:latin typeface="Arial" charset="0"/>
                <a:ea typeface="Times New Roman" charset="0"/>
              </a:rPr>
              <a:t>Joule</a:t>
            </a:r>
            <a:r>
              <a:rPr lang="fr-FR" sz="2400" dirty="0">
                <a:latin typeface="Arial" charset="0"/>
                <a:ea typeface="Times New Roman" charset="0"/>
              </a:rPr>
              <a:t> (unité S.I.) : travail produit par une force de 1N dont le point d'application se déplace de 1m dans la direction de la force.</a:t>
            </a:r>
            <a:endParaRPr lang="fr-FR" sz="2400" dirty="0">
              <a:latin typeface="Times New Roman" charset="0"/>
              <a:ea typeface="Times New Roman" charset="0"/>
            </a:endParaRPr>
          </a:p>
          <a:p>
            <a:pPr marL="450215" indent="-90170" algn="just"/>
            <a:r>
              <a:rPr lang="fr-FR" sz="2400" dirty="0">
                <a:latin typeface="Arial" charset="0"/>
                <a:ea typeface="Times New Roman" charset="0"/>
              </a:rPr>
              <a:t> </a:t>
            </a:r>
            <a:endParaRPr lang="fr-FR" sz="2400" dirty="0">
              <a:latin typeface="Times New Roman" charset="0"/>
              <a:ea typeface="Times New Roman" charset="0"/>
            </a:endParaRPr>
          </a:p>
          <a:p>
            <a:pPr marL="450215" indent="-187325" algn="just"/>
            <a:r>
              <a:rPr lang="fr-FR" sz="2400" dirty="0" smtClean="0">
                <a:latin typeface="Arial" charset="0"/>
                <a:ea typeface="Times New Roman" charset="0"/>
              </a:rPr>
              <a:t>La </a:t>
            </a:r>
            <a:r>
              <a:rPr lang="fr-FR" sz="2400" b="1" u="sng" dirty="0">
                <a:latin typeface="Arial" charset="0"/>
                <a:ea typeface="Times New Roman" charset="0"/>
              </a:rPr>
              <a:t>calorie</a:t>
            </a:r>
            <a:r>
              <a:rPr lang="fr-FR" sz="2400" dirty="0">
                <a:latin typeface="Arial" charset="0"/>
                <a:ea typeface="Times New Roman" charset="0"/>
              </a:rPr>
              <a:t> : c’est la quantité de chaleur nécessaire pour élever de 1°C la température de 1 </a:t>
            </a:r>
            <a:r>
              <a:rPr lang="fr-FR" sz="2400" b="1" dirty="0">
                <a:latin typeface="Arial" charset="0"/>
                <a:ea typeface="Times New Roman" charset="0"/>
              </a:rPr>
              <a:t>kilogramme</a:t>
            </a:r>
            <a:r>
              <a:rPr lang="fr-FR" sz="2400" dirty="0">
                <a:latin typeface="Arial" charset="0"/>
                <a:ea typeface="Times New Roman" charset="0"/>
              </a:rPr>
              <a:t> d'eau.</a:t>
            </a:r>
            <a:endParaRPr lang="fr-FR" sz="2400" dirty="0">
              <a:latin typeface="Times New Roman" charset="0"/>
              <a:ea typeface="Times New Roman" charset="0"/>
            </a:endParaRPr>
          </a:p>
          <a:p>
            <a:pPr algn="just"/>
            <a:r>
              <a:rPr lang="fr-FR" sz="2400" dirty="0">
                <a:latin typeface="Arial" charset="0"/>
                <a:ea typeface="Times New Roman" charset="0"/>
              </a:rPr>
              <a:t> </a:t>
            </a:r>
            <a:endParaRPr lang="fr-FR" sz="2400" dirty="0">
              <a:latin typeface="Times New Roman" charset="0"/>
              <a:ea typeface="Times New Roman" charset="0"/>
            </a:endParaRPr>
          </a:p>
          <a:p>
            <a:r>
              <a:rPr lang="fr-FR" sz="2400" dirty="0" smtClean="0">
                <a:latin typeface="Arial" charset="0"/>
                <a:ea typeface="Times New Roman" charset="0"/>
              </a:rPr>
              <a:t>La </a:t>
            </a:r>
            <a:r>
              <a:rPr lang="fr-FR" sz="2400" b="1" u="sng" dirty="0">
                <a:latin typeface="Arial" charset="0"/>
                <a:ea typeface="Times New Roman" charset="0"/>
              </a:rPr>
              <a:t>cal</a:t>
            </a:r>
            <a:r>
              <a:rPr lang="fr-FR" sz="2400" dirty="0">
                <a:latin typeface="Arial" charset="0"/>
                <a:ea typeface="Times New Roman" charset="0"/>
              </a:rPr>
              <a:t> = 4,18 J ; Le </a:t>
            </a:r>
            <a:r>
              <a:rPr lang="fr-FR" sz="2400" b="1" u="sng" dirty="0">
                <a:latin typeface="Arial" charset="0"/>
                <a:ea typeface="Times New Roman" charset="0"/>
              </a:rPr>
              <a:t>wattheure</a:t>
            </a:r>
            <a:r>
              <a:rPr lang="fr-FR" sz="2400" dirty="0">
                <a:latin typeface="Arial" charset="0"/>
                <a:ea typeface="Times New Roman" charset="0"/>
              </a:rPr>
              <a:t> : 1 Wh=3 600 J ; La </a:t>
            </a:r>
            <a:r>
              <a:rPr lang="fr-FR" sz="2400" b="1" u="sng" dirty="0">
                <a:latin typeface="Arial" charset="0"/>
                <a:ea typeface="Times New Roman" charset="0"/>
              </a:rPr>
              <a:t>tonne équivalent pétrole</a:t>
            </a:r>
            <a:r>
              <a:rPr lang="fr-FR" sz="2400" dirty="0">
                <a:latin typeface="Arial" charset="0"/>
                <a:ea typeface="Times New Roman" charset="0"/>
              </a:rPr>
              <a:t> : </a:t>
            </a:r>
            <a:r>
              <a:rPr lang="fr-FR" sz="2400" dirty="0" smtClean="0">
                <a:latin typeface="Arial" charset="0"/>
                <a:ea typeface="Times New Roman" charset="0"/>
              </a:rPr>
              <a:t>   1 </a:t>
            </a:r>
            <a:r>
              <a:rPr lang="fr-FR" sz="2400" dirty="0">
                <a:latin typeface="Arial" charset="0"/>
                <a:ea typeface="Times New Roman" charset="0"/>
              </a:rPr>
              <a:t>tep=11,6 </a:t>
            </a:r>
            <a:r>
              <a:rPr lang="fr-FR" sz="2400" dirty="0" err="1">
                <a:latin typeface="Arial" charset="0"/>
                <a:ea typeface="Times New Roman" charset="0"/>
              </a:rPr>
              <a:t>MWh</a:t>
            </a:r>
            <a:r>
              <a:rPr lang="fr-FR" sz="2400" dirty="0">
                <a:latin typeface="Arial" charset="0"/>
                <a:ea typeface="Times New Roman" charset="0"/>
              </a:rPr>
              <a:t>.</a:t>
            </a:r>
            <a:r>
              <a:rPr lang="fr-F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37215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 Définition de la puissance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269348" y="1249383"/>
            <a:ext cx="11612356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dirty="0">
                <a:latin typeface="Times New Roman" charset="0"/>
                <a:ea typeface="Times New Roman" charset="0"/>
                <a:cs typeface="Times New Roman" charset="0"/>
              </a:rPr>
              <a:t>La puissance est l’énergie fournie à un système par un autre par unité de temps. Elle s’exprime en Watt (W).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800" y="2907167"/>
            <a:ext cx="11735452" cy="60718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10480428" y="3368875"/>
                <a:ext cx="2690447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𝐶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𝜔</m:t>
                      </m:r>
                    </m:oMath>
                  </m:oMathPara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0428" y="3368875"/>
                <a:ext cx="2690447" cy="59503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/>
              <p:cNvSpPr txBox="1"/>
              <p:nvPr/>
            </p:nvSpPr>
            <p:spPr>
              <a:xfrm>
                <a:off x="10480428" y="3833566"/>
                <a:ext cx="2690447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𝐹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𝑉</m:t>
                      </m:r>
                    </m:oMath>
                  </m:oMathPara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15" name="ZoneText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0428" y="3833566"/>
                <a:ext cx="2690447" cy="59503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/>
              <p:cNvSpPr txBox="1"/>
              <p:nvPr/>
            </p:nvSpPr>
            <p:spPr>
              <a:xfrm>
                <a:off x="10480428" y="4318871"/>
                <a:ext cx="2690447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𝑈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𝐼</m:t>
                      </m:r>
                    </m:oMath>
                  </m:oMathPara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16" name="ZoneText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0428" y="4318871"/>
                <a:ext cx="2690447" cy="59503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10389581" y="4981511"/>
                <a:ext cx="2690447" cy="53347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𝑉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𝐼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𝑐𝑜𝑠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𝜑</m:t>
                      </m:r>
                    </m:oMath>
                  </m:oMathPara>
                </a14:m>
                <a:endParaRPr kumimoji="0" lang="fr-FR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9581" y="4981511"/>
                <a:ext cx="2690447" cy="533479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/>
              <p:cNvSpPr txBox="1"/>
              <p:nvPr/>
            </p:nvSpPr>
            <p:spPr>
              <a:xfrm>
                <a:off x="10410088" y="5703667"/>
                <a:ext cx="2690447" cy="51546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kumimoji="0" lang="fr-FR" sz="24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</m:ctrlPr>
                        </m:radPr>
                        <m:deg/>
                        <m:e>
                          <m:r>
                            <a:rPr kumimoji="0" lang="fr-FR" sz="24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3</m:t>
                          </m:r>
                        </m:e>
                      </m:rad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𝑈</m:t>
                      </m:r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𝐼</m:t>
                      </m:r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𝑐𝑜𝑠</m:t>
                      </m:r>
                      <m:r>
                        <a:rPr kumimoji="0" lang="fr-FR" sz="24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𝜑</m:t>
                      </m:r>
                    </m:oMath>
                  </m:oMathPara>
                </a14:m>
                <a:endParaRPr kumimoji="0" lang="fr-FR" sz="24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18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0088" y="5703667"/>
                <a:ext cx="2690447" cy="51546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/>
              <p:cNvSpPr txBox="1"/>
              <p:nvPr/>
            </p:nvSpPr>
            <p:spPr>
              <a:xfrm>
                <a:off x="10480428" y="6255956"/>
                <a:ext cx="2690447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𝑝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𝑄</m:t>
                      </m:r>
                    </m:oMath>
                  </m:oMathPara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19" name="ZoneText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0428" y="6255956"/>
                <a:ext cx="2690447" cy="59503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ZoneTexte 19"/>
              <p:cNvSpPr txBox="1"/>
              <p:nvPr/>
            </p:nvSpPr>
            <p:spPr>
              <a:xfrm>
                <a:off x="10419854" y="7036607"/>
                <a:ext cx="2690447" cy="56669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sSub>
                        <m:sSubPr>
                          <m:ctrlPr>
                            <a:rPr kumimoji="0" lang="en-US" sz="28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fr-FR" sz="28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𝐶</m:t>
                          </m:r>
                        </m:e>
                        <m:sub>
                          <m:r>
                            <a:rPr kumimoji="0" lang="fr-FR" sz="28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𝑝</m:t>
                          </m:r>
                        </m:sub>
                      </m:sSub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∆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𝑇</m:t>
                      </m:r>
                      <m:r>
                        <a:rPr kumimoji="0" lang="fr-FR" sz="28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.</m:t>
                      </m:r>
                      <m:sSub>
                        <m:sSubPr>
                          <m:ctrlPr>
                            <a:rPr kumimoji="0" lang="en-US" sz="28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fr-FR" sz="28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𝑞</m:t>
                          </m:r>
                        </m:e>
                        <m:sub>
                          <m:r>
                            <a:rPr kumimoji="0" lang="fr-FR" sz="28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kumimoji="0" lang="fr-FR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20" name="ZoneTexte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9854" y="7036607"/>
                <a:ext cx="2690447" cy="566694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ZoneTexte 20"/>
              <p:cNvSpPr txBox="1"/>
              <p:nvPr/>
            </p:nvSpPr>
            <p:spPr>
              <a:xfrm>
                <a:off x="10410087" y="7740427"/>
                <a:ext cx="2690447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𝐿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sSub>
                        <m:sSubPr>
                          <m:ctrlPr>
                            <a:rPr kumimoji="0" lang="en-US" sz="3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fr-FR" sz="3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𝑞</m:t>
                          </m:r>
                        </m:e>
                        <m:sub>
                          <m:r>
                            <a:rPr kumimoji="0" lang="fr-FR" sz="3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21" name="ZoneTexte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0087" y="7740427"/>
                <a:ext cx="2690447" cy="595035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/>
              <p:cNvSpPr txBox="1"/>
              <p:nvPr/>
            </p:nvSpPr>
            <p:spPr>
              <a:xfrm>
                <a:off x="10314352" y="8299523"/>
                <a:ext cx="2690447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𝑃𝐶</m:t>
                      </m:r>
                      <m:r>
                        <a:rPr kumimoji="0" lang="fr-FR" sz="3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sym typeface="Gill Sans"/>
                        </a:rPr>
                        <m:t>.</m:t>
                      </m:r>
                      <m:sSub>
                        <m:sSubPr>
                          <m:ctrlPr>
                            <a:rPr kumimoji="0" lang="en-US" sz="3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fr-FR" sz="3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𝑞</m:t>
                          </m:r>
                        </m:e>
                        <m:sub>
                          <m:r>
                            <a:rPr kumimoji="0" lang="fr-FR" sz="3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sym typeface="Gill Sans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kumimoji="0" lang="fr-FR" sz="3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Gill Sans"/>
                </a:endParaRPr>
              </a:p>
            </p:txBody>
          </p:sp>
        </mc:Choice>
        <mc:Fallback xmlns="">
          <p:sp>
            <p:nvSpPr>
              <p:cNvPr id="22" name="ZoneText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4352" y="8299523"/>
                <a:ext cx="2690447" cy="595035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51629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Pertes et rendement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1712058"/>
            <a:ext cx="7975600" cy="24257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4838041" y="6026906"/>
                <a:ext cx="3810659" cy="997902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Cambria Math" charset="0"/>
                        <a:cs typeface="Cambria Math" charset="0"/>
                        <a:sym typeface="Gill Sans"/>
                      </a:rPr>
                      <m:t>𝜂</m:t>
                    </m:r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Cambria Math" charset="0"/>
                        <a:cs typeface="Cambria Math" charset="0"/>
                        <a:sym typeface="Gill Sans"/>
                      </a:rPr>
                      <m:t>=</m:t>
                    </m:r>
                    <m:f>
                      <m:fPr>
                        <m:ctrlPr>
                          <a:rPr kumimoji="0" lang="bg-BG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sz="42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FillTx/>
                                <a:latin typeface="Cambria Math" charset="0"/>
                                <a:ea typeface="Cambria Math" charset="0"/>
                                <a:cs typeface="Cambria Math" charset="0"/>
                                <a:sym typeface="Gill Sans"/>
                              </a:rPr>
                            </m:ctrlPr>
                          </m:sSubPr>
                          <m:e>
                            <m:r>
                              <a:rPr kumimoji="0" lang="fr-FR" sz="42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FillTx/>
                                <a:latin typeface="Cambria Math" charset="0"/>
                                <a:ea typeface="Cambria Math" charset="0"/>
                                <a:cs typeface="Cambria Math" charset="0"/>
                                <a:sym typeface="Gill Sans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fr-FR" sz="42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FillTx/>
                                <a:latin typeface="Cambria Math" charset="0"/>
                                <a:ea typeface="Cambria Math" charset="0"/>
                                <a:cs typeface="Cambria Math" charset="0"/>
                                <a:sym typeface="Gill Sans"/>
                              </a:rPr>
                              <m:t>𝑢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42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FillTx/>
                                <a:latin typeface="Cambria Math" charset="0"/>
                                <a:ea typeface="Cambria Math" charset="0"/>
                                <a:cs typeface="Cambria Math" charset="0"/>
                                <a:sym typeface="Gill Sans"/>
                              </a:rPr>
                            </m:ctrlPr>
                          </m:sSubPr>
                          <m:e>
                            <m:r>
                              <a:rPr kumimoji="0" lang="fr-FR" sz="42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FillTx/>
                                <a:latin typeface="Cambria Math" charset="0"/>
                                <a:ea typeface="Cambria Math" charset="0"/>
                                <a:cs typeface="Cambria Math" charset="0"/>
                                <a:sym typeface="Gill Sans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fr-FR" sz="42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FillTx/>
                                <a:latin typeface="Cambria Math" charset="0"/>
                                <a:ea typeface="Cambria Math" charset="0"/>
                                <a:cs typeface="Cambria Math" charset="0"/>
                                <a:sym typeface="Gill Sans"/>
                              </a:rPr>
                              <m:t>𝑎</m:t>
                            </m:r>
                          </m:sub>
                        </m:sSub>
                      </m:den>
                    </m:f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Cambria Math" charset="0"/>
                        <a:cs typeface="Cambria Math" charset="0"/>
                        <a:sym typeface="Gill Sans"/>
                      </a:rPr>
                      <m:t>=</m:t>
                    </m:r>
                    <m:f>
                      <m:fPr>
                        <m:ctrlPr>
                          <a:rPr lang="bg-BG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fr-F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𝑢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fr-F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𝑎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bg-BG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fr-F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𝑢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fr-FR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𝑎</m:t>
                            </m:r>
                          </m:sub>
                        </m:sSub>
                      </m:den>
                    </m:f>
                  </m:oMath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041" y="6026906"/>
                <a:ext cx="3810659" cy="99790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295400" y="4410746"/>
            <a:ext cx="112395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>
                <a:latin typeface="Times New Roman" charset="0"/>
                <a:ea typeface="Times New Roman" charset="0"/>
              </a:rPr>
              <a:t>Le </a:t>
            </a:r>
            <a:r>
              <a:rPr lang="fr-FR" sz="4000" b="1" dirty="0">
                <a:latin typeface="Times New Roman" charset="0"/>
                <a:ea typeface="Times New Roman" charset="0"/>
              </a:rPr>
              <a:t>rendement</a:t>
            </a:r>
            <a:r>
              <a:rPr lang="fr-FR" sz="4000" dirty="0">
                <a:latin typeface="Times New Roman" charset="0"/>
                <a:ea typeface="Times New Roman" charset="0"/>
              </a:rPr>
              <a:t> est le rapport entre la Puissance utile (Pu) et la Puissance absorbée par le système (Pa) :   </a:t>
            </a:r>
          </a:p>
        </p:txBody>
      </p:sp>
    </p:spTree>
    <p:extLst>
      <p:ext uri="{BB962C8B-B14F-4D97-AF65-F5344CB8AC3E}">
        <p14:creationId xmlns:p14="http://schemas.microsoft.com/office/powerpoint/2010/main" val="8501768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Pertes et rendement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466" y="1375474"/>
            <a:ext cx="11853334" cy="29258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ZoneTexte 28"/>
              <p:cNvSpPr txBox="1"/>
              <p:nvPr/>
            </p:nvSpPr>
            <p:spPr>
              <a:xfrm>
                <a:off x="4533900" y="5030513"/>
                <a:ext cx="4532138" cy="646331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𝜂</m:t>
                          </m:r>
                        </m:e>
                        <m:sub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𝑡𝑜𝑡𝑎𝑙</m:t>
                          </m:r>
                        </m:sub>
                      </m:sSub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𝜂</m:t>
                          </m:r>
                        </m:e>
                        <m:sub>
                          <m:r>
                            <a:rPr lang="fr-FR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fr-FR" b="0" i="1" smtClean="0">
                          <a:solidFill>
                            <a:srgbClr val="000000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.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𝜂</m:t>
                          </m:r>
                        </m:e>
                        <m:sub>
                          <m:r>
                            <a:rPr lang="fr-FR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2</m:t>
                          </m:r>
                        </m:sub>
                      </m:sSub>
                      <m:r>
                        <a:rPr lang="fr-FR" b="0" i="1" smtClean="0">
                          <a:solidFill>
                            <a:srgbClr val="000000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…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𝜂</m:t>
                          </m:r>
                        </m:e>
                        <m:sub>
                          <m:r>
                            <a:rPr lang="fr-FR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9" name="ZoneText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900" y="5030513"/>
                <a:ext cx="4532138" cy="6463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10134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Conservation de l’énergie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068021" y="8469338"/>
            <a:ext cx="1799590" cy="3460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855875" y="1659374"/>
                <a:ext cx="3621761" cy="696216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</m:ctrlPr>
                      </m:sSubPr>
                      <m:e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  <m:t>𝐸</m:t>
                        </m:r>
                      </m:e>
                      <m:sub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Cambria Math" charset="0"/>
                            <a:cs typeface="Cambria Math" charset="0"/>
                            <a:sym typeface="Gill Sans"/>
                          </a:rPr>
                          <m:t>𝑐</m:t>
                        </m:r>
                      </m:sub>
                    </m:sSub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Cambria Math" charset="0"/>
                        <a:cs typeface="Cambria Math" charset="0"/>
                        <a:sym typeface="Gill Sans"/>
                      </a:rPr>
                      <m:t>+</m:t>
                    </m:r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i="1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solidFill>
                              <a:srgbClr val="000000"/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=</a:t>
                </a:r>
                <a:r>
                  <a:rPr kumimoji="0" lang="fr-FR" sz="4200" b="0" i="0" u="none" strike="noStrike" cap="none" spc="0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cte</a:t>
                </a:r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875" y="1659374"/>
                <a:ext cx="3621761" cy="69621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1981200" y="2963275"/>
                <a:ext cx="8587154" cy="75110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E</a:t>
                </a:r>
                <a:r>
                  <a:rPr lang="fr-FR" baseline="-25000" dirty="0" err="1" smtClean="0"/>
                  <a:t>c</a:t>
                </a:r>
                <a:r>
                  <a:rPr lang="fr-FR" dirty="0" smtClean="0"/>
                  <a:t>: énergie cinétique 		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∆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𝑐</m:t>
                        </m:r>
                      </m:sub>
                    </m:sSub>
                    <m:r>
                      <a:rPr lang="fr-FR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is-I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𝑖</m:t>
                        </m:r>
                      </m:sub>
                      <m:sup>
                        <m:r>
                          <a:rPr lang="fr-FR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fr-FR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2963275"/>
                <a:ext cx="8587154" cy="751103"/>
              </a:xfrm>
              <a:prstGeom prst="rect">
                <a:avLst/>
              </a:prstGeom>
              <a:blipFill rotWithShape="0">
                <a:blip r:embed="rId6"/>
                <a:stretch>
                  <a:fillRect l="-2058" t="-16260" b="-35772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3247292" y="3847580"/>
                <a:ext cx="8587154" cy="19278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571500" marR="0" indent="-571500" algn="l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charset="2"/>
                  <a:buChar char="Ø"/>
                  <a:tabLst/>
                </a:pPr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En translation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</m:ctrlPr>
                      </m:sSubPr>
                      <m:e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  <m:t>𝐸</m:t>
                        </m:r>
                      </m:e>
                      <m:sub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  <m:t>𝑐</m:t>
                        </m:r>
                      </m:sub>
                    </m:sSub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+mn-ea"/>
                        <a:cs typeface="+mn-cs"/>
                        <a:sym typeface="Gill Sans"/>
                      </a:rPr>
                      <m:t>=</m:t>
                    </m:r>
                    <m:f>
                      <m:fPr>
                        <m:ctrlPr>
                          <a:rPr kumimoji="0" lang="bg-BG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</m:ctrlPr>
                      </m:fPr>
                      <m:num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  <m:t>1</m:t>
                        </m:r>
                      </m:num>
                      <m:den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  <m:t>2</m:t>
                        </m:r>
                      </m:den>
                    </m:f>
                    <m:r>
                      <a:rPr kumimoji="0" lang="fr-FR" sz="4200" b="0" i="1" u="none" strike="noStrike" cap="none" spc="0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Cambria Math" charset="0"/>
                        <a:ea typeface="+mn-ea"/>
                        <a:cs typeface="+mn-cs"/>
                        <a:sym typeface="Gill Sans"/>
                      </a:rPr>
                      <m:t>𝑚</m:t>
                    </m:r>
                    <m:sSup>
                      <m:sSupPr>
                        <m:ctrlP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</m:ctrlPr>
                      </m:sSupPr>
                      <m:e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  <m:t>𝑉</m:t>
                        </m:r>
                      </m:e>
                      <m:sup>
                        <m:r>
                          <a:rPr kumimoji="0" lang="fr-FR" sz="42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Cambria Math" charset="0"/>
                            <a:ea typeface="+mn-ea"/>
                            <a:cs typeface="+mn-cs"/>
                            <a:sym typeface="Gill Sans"/>
                          </a:rPr>
                          <m:t>2</m:t>
                        </m:r>
                      </m:sup>
                    </m:sSup>
                  </m:oMath>
                </a14:m>
                <a:endParaRPr kumimoji="0" lang="fr-FR" sz="42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  <a:p>
                <a:pPr marL="571500" indent="-571500" algn="l">
                  <a:buFont typeface="Wingdings" charset="2"/>
                  <a:buChar char="Ø"/>
                </a:pPr>
                <a:r>
                  <a:rPr kumimoji="0" lang="fr-FR" sz="4200" b="0" i="0" u="none" strike="noStrike" cap="none" spc="0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Gill Sans"/>
                  </a:rPr>
                  <a:t> En rotation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charset="0"/>
                          </a:rPr>
                          <m:t>𝐸</m:t>
                        </m:r>
                      </m:e>
                      <m:sub>
                        <m:r>
                          <a:rPr lang="fr-FR" i="1">
                            <a:latin typeface="Cambria Math" charset="0"/>
                          </a:rPr>
                          <m:t>𝑐</m:t>
                        </m:r>
                      </m:sub>
                    </m:sSub>
                    <m:r>
                      <a:rPr lang="fr-FR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bg-BG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fr-FR" i="1">
                            <a:latin typeface="Cambria Math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latin typeface="Cambria Math" charset="0"/>
                      </a:rPr>
                      <m:t>𝐽</m:t>
                    </m:r>
                    <m:sSup>
                      <m:sSupPr>
                        <m:ctrlPr>
                          <a:rPr lang="fr-FR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fr-FR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𝜔</m:t>
                        </m:r>
                      </m:e>
                      <m:sup>
                        <m:r>
                          <a:rPr lang="fr-FR" i="1">
                            <a:latin typeface="Cambria Math" charset="0"/>
                          </a:rPr>
                          <m:t>2</m:t>
                        </m:r>
                      </m:sup>
                    </m:sSup>
                  </m:oMath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7292" y="3847580"/>
                <a:ext cx="8587154" cy="1927835"/>
              </a:xfrm>
              <a:prstGeom prst="rect">
                <a:avLst/>
              </a:prstGeom>
              <a:blipFill rotWithShape="0">
                <a:blip r:embed="rId7"/>
                <a:stretch>
                  <a:fillRect l="-2912" b="-6962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84890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203</Words>
  <Application>Microsoft Macintosh PowerPoint</Application>
  <PresentationFormat>Personnalisé</PresentationFormat>
  <Paragraphs>56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Cambria Math</vt:lpstr>
      <vt:lpstr>Gill Sans</vt:lpstr>
      <vt:lpstr>Helvetica</vt:lpstr>
      <vt:lpstr>Lucida Grande</vt:lpstr>
      <vt:lpstr>Times New Roman</vt:lpstr>
      <vt:lpstr>Wingdings</vt:lpstr>
      <vt:lpstr>Arial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Morgane Bauer</cp:lastModifiedBy>
  <cp:revision>51</cp:revision>
  <dcterms:modified xsi:type="dcterms:W3CDTF">2016-09-20T23:10:48Z</dcterms:modified>
</cp:coreProperties>
</file>