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76" r:id="rId3"/>
    <p:sldId id="309" r:id="rId4"/>
    <p:sldId id="310" r:id="rId5"/>
    <p:sldId id="311" r:id="rId6"/>
    <p:sldId id="333" r:id="rId7"/>
    <p:sldId id="334" r:id="rId8"/>
    <p:sldId id="335" r:id="rId9"/>
    <p:sldId id="312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Gill San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7"/>
    <p:restoredTop sz="92276"/>
  </p:normalViewPr>
  <p:slideViewPr>
    <p:cSldViewPr snapToGrid="0" snapToObjects="1">
      <p:cViewPr>
        <p:scale>
          <a:sx n="50" d="100"/>
          <a:sy n="50" d="100"/>
        </p:scale>
        <p:origin x="-1632" y="-1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251251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Parler</a:t>
            </a:r>
            <a:r>
              <a:rPr lang="fr-FR" baseline="0" dirty="0" smtClean="0"/>
              <a:t> quartet et octet. Donner un exemple à mettre en décimal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8618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Texte du titre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pic" sz="half" idx="13"/>
          </p:nvPr>
        </p:nvSpPr>
        <p:spPr>
          <a:xfrm>
            <a:off x="2438400" y="1638300"/>
            <a:ext cx="8128000" cy="45593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pic" sz="quarter" idx="13"/>
          </p:nvPr>
        </p:nvSpPr>
        <p:spPr>
          <a:xfrm>
            <a:off x="7124700" y="1968500"/>
            <a:ext cx="4216400" cy="5626100"/>
          </a:xfrm>
          <a:prstGeom prst="rect">
            <a:avLst/>
          </a:prstGeom>
          <a:ln w="25400"/>
          <a:effectLst>
            <a:reflection stA="50000" endPos="40000" dir="5400000" sy="-100000" algn="bl" rotWithShape="0"/>
          </a:effectLst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r>
              <a:t>Texte du titre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7175500" y="2882900"/>
            <a:ext cx="4102100" cy="5473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8" name="Shape 1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r>
              <a:t>Texte du titre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1pPr>
      <a:lvl2pPr marL="1333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2pPr>
      <a:lvl3pPr marL="1778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3pPr>
      <a:lvl4pPr marL="22225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4pPr>
      <a:lvl5pPr marL="26670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5pPr>
      <a:lvl6pPr marL="30226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6pPr>
      <a:lvl7pPr marL="33782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7pPr>
      <a:lvl8pPr marL="37338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8pPr>
      <a:lvl9pPr marL="4089400" marR="0" indent="-571500" algn="l" defTabSz="584200" rtl="0" latinLnBrk="0">
        <a:lnSpc>
          <a:spcPct val="100000"/>
        </a:lnSpc>
        <a:spcBef>
          <a:spcPts val="4800"/>
        </a:spcBef>
        <a:spcAft>
          <a:spcPts val="0"/>
        </a:spcAft>
        <a:buClrTx/>
        <a:buSzPct val="171000"/>
        <a:buFontTx/>
        <a:buChar char="•"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15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1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0.png"/><Relationship Id="rId4" Type="http://schemas.openxmlformats.org/officeDocument/2006/relationships/image" Target="../media/image5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6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4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6.wmf"/><Relationship Id="rId4" Type="http://schemas.openxmlformats.org/officeDocument/2006/relationships/oleObject" Target="../embeddings/oleObject5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0.e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2.png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3.tiff"/><Relationship Id="rId4" Type="http://schemas.openxmlformats.org/officeDocument/2006/relationships/image" Target="../media/image7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 flipV="1">
            <a:off x="3291416" y="914118"/>
            <a:ext cx="9713384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138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 flipV="1">
            <a:off x="0" y="9334501"/>
            <a:ext cx="9705763" cy="281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4294967295"/>
          </p:nvPr>
        </p:nvSpPr>
        <p:spPr>
          <a:xfrm>
            <a:off x="12382500" y="9105900"/>
            <a:ext cx="2667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2642809" y="3913862"/>
            <a:ext cx="862095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6400"/>
            </a:pPr>
            <a:r>
              <a:rPr lang="fr-FR" sz="4800" dirty="0" smtClean="0">
                <a:solidFill>
                  <a:srgbClr val="E32400"/>
                </a:solidFill>
              </a:rPr>
              <a:t>VII</a:t>
            </a:r>
            <a:r>
              <a:rPr sz="4800" dirty="0" smtClean="0"/>
              <a:t> </a:t>
            </a:r>
            <a:r>
              <a:rPr sz="4800" dirty="0"/>
              <a:t>| </a:t>
            </a:r>
            <a:r>
              <a:rPr lang="fr-FR" sz="4800" dirty="0" smtClean="0"/>
              <a:t>Traitement de l’information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Chronogramme</a:t>
            </a:r>
            <a:endParaRPr sz="2800" dirty="0"/>
          </a:p>
        </p:txBody>
      </p:sp>
      <p:pic>
        <p:nvPicPr>
          <p:cNvPr id="9" name="Image 8" descr="http://daniel.robert9.pagesperso-orange.fr/Digit/images/Chronogramme_test.g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t="6170" r="1965" b="8483"/>
          <a:stretch/>
        </p:blipFill>
        <p:spPr bwMode="auto">
          <a:xfrm>
            <a:off x="3352801" y="2772789"/>
            <a:ext cx="5736272" cy="41280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9795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550" y="2600861"/>
            <a:ext cx="2571750" cy="2165684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606980"/>
              </p:ext>
            </p:extLst>
          </p:nvPr>
        </p:nvGraphicFramePr>
        <p:xfrm>
          <a:off x="8782051" y="3001221"/>
          <a:ext cx="2131484" cy="15707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4299"/>
                <a:gridCol w="997185"/>
              </a:tblGrid>
              <a:tr h="4583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a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S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</a:tr>
              <a:tr h="654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0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</a:tr>
              <a:tr h="4583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1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NON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300" y="5604933"/>
            <a:ext cx="10553700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07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OU (inclusif)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300053"/>
            <a:ext cx="5461000" cy="35941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500" y="3348913"/>
            <a:ext cx="5422900" cy="47498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5242" y="2658533"/>
            <a:ext cx="2237316" cy="204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653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ET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b="49384"/>
          <a:stretch/>
        </p:blipFill>
        <p:spPr>
          <a:xfrm>
            <a:off x="7302500" y="3348913"/>
            <a:ext cx="5422900" cy="2404187"/>
          </a:xfrm>
          <a:prstGeom prst="rect">
            <a:avLst/>
          </a:prstGeom>
        </p:spPr>
      </p:pic>
      <p:grpSp>
        <p:nvGrpSpPr>
          <p:cNvPr id="3" name="Grouper 2"/>
          <p:cNvGrpSpPr/>
          <p:nvPr/>
        </p:nvGrpSpPr>
        <p:grpSpPr>
          <a:xfrm>
            <a:off x="1524000" y="5300053"/>
            <a:ext cx="5461000" cy="3594100"/>
            <a:chOff x="1524000" y="5300053"/>
            <a:chExt cx="5461000" cy="35941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0" y="5300053"/>
              <a:ext cx="5461000" cy="35941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5543550" y="5410200"/>
              <a:ext cx="1238250" cy="342900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7400" y="6420292"/>
            <a:ext cx="5626100" cy="1371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1617" y="2917431"/>
            <a:ext cx="1987550" cy="194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24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OU exclusif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b="49384"/>
          <a:stretch/>
        </p:blipFill>
        <p:spPr>
          <a:xfrm>
            <a:off x="7302500" y="3348913"/>
            <a:ext cx="5422900" cy="2404187"/>
          </a:xfrm>
          <a:prstGeom prst="rect">
            <a:avLst/>
          </a:prstGeom>
        </p:spPr>
      </p:pic>
      <p:grpSp>
        <p:nvGrpSpPr>
          <p:cNvPr id="3" name="Grouper 2"/>
          <p:cNvGrpSpPr/>
          <p:nvPr/>
        </p:nvGrpSpPr>
        <p:grpSpPr>
          <a:xfrm>
            <a:off x="1524000" y="5300053"/>
            <a:ext cx="5461000" cy="3594100"/>
            <a:chOff x="1524000" y="5300053"/>
            <a:chExt cx="5461000" cy="35941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0" y="5300053"/>
              <a:ext cx="5461000" cy="35941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5543550" y="5410200"/>
              <a:ext cx="1238250" cy="342900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6450" y="6019840"/>
            <a:ext cx="5359400" cy="25019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6217" y="2896082"/>
            <a:ext cx="2012950" cy="184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544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NON ET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b="49384"/>
          <a:stretch/>
        </p:blipFill>
        <p:spPr>
          <a:xfrm>
            <a:off x="7302500" y="3348913"/>
            <a:ext cx="5422900" cy="2404187"/>
          </a:xfrm>
          <a:prstGeom prst="rect">
            <a:avLst/>
          </a:prstGeom>
        </p:spPr>
      </p:pic>
      <p:grpSp>
        <p:nvGrpSpPr>
          <p:cNvPr id="3" name="Grouper 2"/>
          <p:cNvGrpSpPr/>
          <p:nvPr/>
        </p:nvGrpSpPr>
        <p:grpSpPr>
          <a:xfrm>
            <a:off x="1524000" y="5300053"/>
            <a:ext cx="5461000" cy="3594100"/>
            <a:chOff x="1524000" y="5300053"/>
            <a:chExt cx="5461000" cy="35941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0" y="5300053"/>
              <a:ext cx="5461000" cy="35941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5543550" y="5410200"/>
              <a:ext cx="1238250" cy="342900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734" y="5753100"/>
            <a:ext cx="5283200" cy="27305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1757" y="2934403"/>
            <a:ext cx="2115595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65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</a:t>
            </a:r>
            <a:endParaRPr sz="2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1812471" y="1751718"/>
            <a:ext cx="538842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sz="3200" dirty="0" smtClean="0"/>
              <a:t>La fonction NON OU 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b="49384"/>
          <a:stretch/>
        </p:blipFill>
        <p:spPr>
          <a:xfrm>
            <a:off x="7302500" y="3348913"/>
            <a:ext cx="5422900" cy="2404187"/>
          </a:xfrm>
          <a:prstGeom prst="rect">
            <a:avLst/>
          </a:prstGeom>
        </p:spPr>
      </p:pic>
      <p:grpSp>
        <p:nvGrpSpPr>
          <p:cNvPr id="3" name="Grouper 2"/>
          <p:cNvGrpSpPr/>
          <p:nvPr/>
        </p:nvGrpSpPr>
        <p:grpSpPr>
          <a:xfrm>
            <a:off x="1524000" y="5300053"/>
            <a:ext cx="5461000" cy="3594100"/>
            <a:chOff x="1524000" y="5300053"/>
            <a:chExt cx="5461000" cy="35941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0" y="5300053"/>
              <a:ext cx="5461000" cy="3594100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5543550" y="5410200"/>
              <a:ext cx="1238250" cy="342900"/>
            </a:xfrm>
            <a:prstGeom prst="rect">
              <a:avLst/>
            </a:pr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fr-FR" sz="4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0900" y="2943143"/>
            <a:ext cx="2044700" cy="167093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0900" y="6476723"/>
            <a:ext cx="53975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4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 : exemples</a:t>
            </a:r>
            <a:endParaRPr sz="28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99" y="1997660"/>
            <a:ext cx="12814300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659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 : propriétés</a:t>
            </a:r>
            <a:endParaRPr sz="2800" dirty="0"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1602128"/>
            <a:ext cx="78994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3294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19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Fonctions logiques : propriétés</a:t>
            </a:r>
            <a:endParaRPr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1691216"/>
            <a:ext cx="6946900" cy="679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490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Traitement de l’information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131746"/>
            <a:ext cx="10134600" cy="534251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Détermination d’une fonction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</a:t>
            </a:r>
            <a:endParaRPr sz="2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542" y="2260257"/>
            <a:ext cx="1873250" cy="239641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5609167" y="3005697"/>
            <a:ext cx="32004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S=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6867" y="5253840"/>
            <a:ext cx="983446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85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3460652" y="76389"/>
            <a:ext cx="9302848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Comportement logique intersection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Définition des variables</a:t>
            </a:r>
            <a:endParaRPr sz="2800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280748"/>
              </p:ext>
            </p:extLst>
          </p:nvPr>
        </p:nvGraphicFramePr>
        <p:xfrm>
          <a:off x="1866900" y="2514598"/>
          <a:ext cx="9925050" cy="49911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862344"/>
                <a:gridCol w="2367366"/>
                <a:gridCol w="2695340"/>
              </a:tblGrid>
              <a:tr h="711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Grandeurs binaires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Mnémoniques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Logique utilisée</a:t>
                      </a: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20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11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11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11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11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11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1044519" y="3559846"/>
            <a:ext cx="24425021" cy="213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601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3179298" y="76389"/>
            <a:ext cx="9584202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Comportement logique intersection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Table de vérité</a:t>
            </a:r>
            <a:endParaRPr sz="2800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187261"/>
              </p:ext>
            </p:extLst>
          </p:nvPr>
        </p:nvGraphicFramePr>
        <p:xfrm>
          <a:off x="2285999" y="1801994"/>
          <a:ext cx="6610350" cy="64657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01725"/>
                <a:gridCol w="1101725"/>
                <a:gridCol w="1101725"/>
                <a:gridCol w="1101725"/>
                <a:gridCol w="1101725"/>
                <a:gridCol w="1101725"/>
              </a:tblGrid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Va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Vb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Vc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Vd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FEO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FNS</a:t>
                      </a: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0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38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1</a:t>
                      </a: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9103784" y="2511302"/>
            <a:ext cx="2364316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FEO=</a:t>
            </a:r>
            <a:endParaRPr kumimoji="0" lang="fr-FR" sz="2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9103784" y="4343321"/>
            <a:ext cx="2364316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FNS=</a:t>
            </a:r>
            <a:endParaRPr kumimoji="0" lang="fr-FR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547550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3730086" y="105803"/>
            <a:ext cx="9274713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Comportement logique intersection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Logigramme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32618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à logique séquentielle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1812471" y="1505497"/>
            <a:ext cx="10493829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Un même état d’entrée du système peut entraîner un état de sortie différent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866" y="2826673"/>
            <a:ext cx="4976284" cy="1891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10" descr="mémoire2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4379303"/>
            <a:ext cx="51054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1151467" y="6750682"/>
            <a:ext cx="5763684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fr-FR" sz="3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Apparition</a:t>
            </a:r>
            <a:r>
              <a:rPr kumimoji="0" lang="fr-FR" sz="3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de l’effet mémoire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2" name="Flèche vers la droite 1"/>
          <p:cNvSpPr/>
          <p:nvPr/>
        </p:nvSpPr>
        <p:spPr>
          <a:xfrm>
            <a:off x="6697435" y="6842440"/>
            <a:ext cx="723900" cy="411517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804016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0" name="Image 9"/>
          <p:cNvPicPr/>
          <p:nvPr/>
        </p:nvPicPr>
        <p:blipFill rotWithShape="1">
          <a:blip r:embed="rId3"/>
          <a:srcRect t="3035"/>
          <a:stretch/>
        </p:blipFill>
        <p:spPr bwMode="auto">
          <a:xfrm>
            <a:off x="2019300" y="2286000"/>
            <a:ext cx="10458450" cy="556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9337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2" name="Rectangle 1"/>
          <p:cNvSpPr/>
          <p:nvPr/>
        </p:nvSpPr>
        <p:spPr>
          <a:xfrm>
            <a:off x="1847850" y="2568476"/>
            <a:ext cx="9867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i="1" dirty="0">
                <a:latin typeface="Times New Roman" charset="0"/>
                <a:ea typeface="Times New Roman" charset="0"/>
              </a:rPr>
              <a:t>Règle 1 : Situation initiale (étapes initiales)</a:t>
            </a:r>
            <a:endParaRPr lang="fr-FR" sz="2400" dirty="0">
              <a:latin typeface="Times New Roman" charset="0"/>
              <a:ea typeface="Times New Roman" charset="0"/>
            </a:endParaRPr>
          </a:p>
          <a:p>
            <a:r>
              <a:rPr lang="fr-FR" sz="2400" dirty="0">
                <a:latin typeface="Times New Roman" charset="0"/>
                <a:ea typeface="Times New Roman" charset="0"/>
              </a:rPr>
              <a:t> </a:t>
            </a:r>
          </a:p>
          <a:p>
            <a:r>
              <a:rPr lang="fr-FR" sz="2400" dirty="0">
                <a:latin typeface="Times New Roman" charset="0"/>
                <a:ea typeface="Times New Roman" charset="0"/>
              </a:rPr>
              <a:t>La situation initiale du Grafcet caractérise le comportement initial de la P.C. vis-à-vis de la P.O.</a:t>
            </a:r>
          </a:p>
          <a:p>
            <a:r>
              <a:rPr lang="fr-FR" sz="2400" dirty="0">
                <a:latin typeface="Times New Roman" charset="0"/>
                <a:ea typeface="Times New Roman" charset="0"/>
              </a:rPr>
              <a:t>Elle correspond aux étapes actives au début du fonctionnement (étapes initiales indiquées par un carré double). Il y a toujours au moins une étape initiale.</a:t>
            </a:r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Règles</a:t>
            </a:r>
            <a:endParaRPr sz="2800" dirty="0"/>
          </a:p>
        </p:txBody>
      </p:sp>
      <p:pic>
        <p:nvPicPr>
          <p:cNvPr id="13" name="Image 12"/>
          <p:cNvPicPr/>
          <p:nvPr/>
        </p:nvPicPr>
        <p:blipFill rotWithShape="1">
          <a:blip r:embed="rId3"/>
          <a:srcRect l="40802" t="3035" r="49362" b="51803"/>
          <a:stretch/>
        </p:blipFill>
        <p:spPr bwMode="auto">
          <a:xfrm>
            <a:off x="5886450" y="5300133"/>
            <a:ext cx="1028700" cy="2590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7277100" y="5912038"/>
            <a:ext cx="4572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Etape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initiale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6562725" y="6324598"/>
            <a:ext cx="1428750" cy="0"/>
          </a:xfrm>
          <a:prstGeom prst="straightConnector1">
            <a:avLst/>
          </a:prstGeom>
          <a:noFill/>
          <a:ln w="381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655817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Règles</a:t>
            </a:r>
            <a:endParaRPr sz="2800" dirty="0"/>
          </a:p>
        </p:txBody>
      </p:sp>
      <p:sp>
        <p:nvSpPr>
          <p:cNvPr id="3" name="Rectangle 2"/>
          <p:cNvSpPr/>
          <p:nvPr/>
        </p:nvSpPr>
        <p:spPr>
          <a:xfrm>
            <a:off x="1769534" y="1626939"/>
            <a:ext cx="7924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latin typeface="Times New Roman" charset="0"/>
                <a:ea typeface="Times New Roman" charset="0"/>
              </a:rPr>
              <a:t>Règle 2 : Franchissement d'une transition</a:t>
            </a:r>
            <a:endParaRPr lang="fr-FR" sz="2800" dirty="0">
              <a:latin typeface="Times New Roman" charset="0"/>
              <a:ea typeface="Times New Roman" charset="0"/>
            </a:endParaRP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 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L'évolution de la situation du Grafcet correspond au franchissement d'une transition. On passe de l'étape </a:t>
            </a:r>
            <a:r>
              <a:rPr lang="fr-FR" sz="2800" b="1" dirty="0">
                <a:latin typeface="Times New Roman" charset="0"/>
                <a:ea typeface="Times New Roman" charset="0"/>
              </a:rPr>
              <a:t>n </a:t>
            </a:r>
            <a:r>
              <a:rPr lang="fr-FR" sz="2800" dirty="0">
                <a:latin typeface="Times New Roman" charset="0"/>
                <a:ea typeface="Times New Roman" charset="0"/>
              </a:rPr>
              <a:t>à l'étape </a:t>
            </a:r>
            <a:r>
              <a:rPr lang="fr-FR" sz="2800" b="1" dirty="0">
                <a:latin typeface="Times New Roman" charset="0"/>
                <a:ea typeface="Times New Roman" charset="0"/>
              </a:rPr>
              <a:t>n+1 </a:t>
            </a:r>
            <a:r>
              <a:rPr lang="fr-FR" sz="2800" dirty="0">
                <a:latin typeface="Times New Roman" charset="0"/>
                <a:ea typeface="Times New Roman" charset="0"/>
              </a:rPr>
              <a:t> lorsque :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la transition est validée : étapes précédentes actives.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la réceptivité (condition) associée à cette transition est vraie.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Si ces deux conditions sont réalisées, la transition est obligatoirement franchie.</a:t>
            </a:r>
          </a:p>
        </p:txBody>
      </p:sp>
      <p:pic>
        <p:nvPicPr>
          <p:cNvPr id="13" name="Image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92" b="61194"/>
          <a:stretch/>
        </p:blipFill>
        <p:spPr bwMode="auto">
          <a:xfrm>
            <a:off x="7973376" y="6362702"/>
            <a:ext cx="5031423" cy="2531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8354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Règles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7" b="42117"/>
          <a:stretch/>
        </p:blipFill>
        <p:spPr bwMode="auto">
          <a:xfrm>
            <a:off x="5380513" y="5524500"/>
            <a:ext cx="6841173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171700" y="1810755"/>
            <a:ext cx="65024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b="1" i="1" dirty="0">
                <a:latin typeface="Times New Roman" charset="0"/>
                <a:ea typeface="Times New Roman" charset="0"/>
              </a:rPr>
              <a:t>Règle 3 : Evolution des étapes actives</a:t>
            </a:r>
            <a:endParaRPr lang="fr-FR" sz="2800" dirty="0">
              <a:latin typeface="Times New Roman" charset="0"/>
              <a:ea typeface="Times New Roman" charset="0"/>
            </a:endParaRP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 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Le franchissement d'une transition entraîne simultanément l'activation de toutes les étapes immédiatement suivantes et la désactivation de toutes les étapes immédiatement précédentes. </a:t>
            </a:r>
          </a:p>
        </p:txBody>
      </p:sp>
    </p:spTree>
    <p:extLst>
      <p:ext uri="{BB962C8B-B14F-4D97-AF65-F5344CB8AC3E}">
        <p14:creationId xmlns:p14="http://schemas.microsoft.com/office/powerpoint/2010/main" val="10132708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29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Règles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" t="59461" r="620" b="21533"/>
          <a:stretch/>
        </p:blipFill>
        <p:spPr bwMode="auto">
          <a:xfrm>
            <a:off x="1151466" y="5226705"/>
            <a:ext cx="6430486" cy="37888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946273" y="1471227"/>
            <a:ext cx="65024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b="1" i="1" dirty="0">
                <a:latin typeface="Times New Roman" charset="0"/>
                <a:ea typeface="Times New Roman" charset="0"/>
                <a:cs typeface="Times New Roman" charset="0"/>
              </a:rPr>
              <a:t>Règle 4 : Franchissements simultanés </a:t>
            </a:r>
          </a:p>
          <a:p>
            <a:r>
              <a:rPr lang="fr-FR" sz="2800" dirty="0">
                <a:latin typeface="Times New Roman" charset="0"/>
                <a:ea typeface="Times New Roman" charset="0"/>
                <a:cs typeface="Times New Roman" charset="0"/>
              </a:rPr>
              <a:t> </a:t>
            </a:r>
          </a:p>
          <a:p>
            <a:r>
              <a:rPr lang="fr-FR" sz="2800" dirty="0">
                <a:latin typeface="Times New Roman" charset="0"/>
                <a:ea typeface="Times New Roman" charset="0"/>
                <a:cs typeface="Times New Roman" charset="0"/>
              </a:rPr>
              <a:t>Plusieurs transitions simultanément franchissables sont simultanément franchies. Pour montrer cette condition, on représente le groupement de liaisons par deux traits parallèles : divergence ou convergence en "ET".</a:t>
            </a:r>
          </a:p>
        </p:txBody>
      </p:sp>
      <p:pic>
        <p:nvPicPr>
          <p:cNvPr id="13" name="Image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4" t="78786" r="2754" b="2208"/>
          <a:stretch/>
        </p:blipFill>
        <p:spPr bwMode="auto">
          <a:xfrm>
            <a:off x="7261700" y="5010657"/>
            <a:ext cx="6841173" cy="3788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22523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Systèmes logiques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078498"/>
            <a:ext cx="10134600" cy="534251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0" y="1116786"/>
            <a:ext cx="120777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400" b="1" dirty="0">
                <a:latin typeface="Times New Roman" charset="0"/>
                <a:ea typeface="Times New Roman" charset="0"/>
              </a:rPr>
              <a:t>Variables d’entrées </a:t>
            </a:r>
          </a:p>
          <a:p>
            <a:pPr algn="l"/>
            <a:r>
              <a:rPr lang="fr-FR" sz="2400" b="1" dirty="0" smtClean="0">
                <a:latin typeface="Times New Roman" charset="0"/>
                <a:ea typeface="Times New Roman" charset="0"/>
              </a:rPr>
              <a:t>Variables </a:t>
            </a:r>
            <a:r>
              <a:rPr lang="fr-FR" sz="2400" b="1" dirty="0">
                <a:latin typeface="Times New Roman" charset="0"/>
                <a:ea typeface="Times New Roman" charset="0"/>
              </a:rPr>
              <a:t>de sorties </a:t>
            </a:r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>
              <a:latin typeface="Times New Roman" charset="0"/>
              <a:ea typeface="Times New Roman" charset="0"/>
            </a:endParaRPr>
          </a:p>
          <a:p>
            <a:pPr algn="l"/>
            <a:endParaRPr lang="fr-FR" sz="2400" b="1" dirty="0" smtClean="0">
              <a:latin typeface="Times New Roman" charset="0"/>
              <a:ea typeface="Times New Roman" charset="0"/>
            </a:endParaRPr>
          </a:p>
          <a:p>
            <a:pPr algn="l"/>
            <a:r>
              <a:rPr lang="fr-FR" sz="2400" b="1" dirty="0" smtClean="0">
                <a:latin typeface="Times New Roman" charset="0"/>
                <a:ea typeface="Times New Roman" charset="0"/>
              </a:rPr>
              <a:t>Variables </a:t>
            </a:r>
            <a:r>
              <a:rPr lang="fr-FR" sz="2400" b="1" dirty="0">
                <a:latin typeface="Times New Roman" charset="0"/>
                <a:ea typeface="Times New Roman" charset="0"/>
              </a:rPr>
              <a:t>binaires :</a:t>
            </a:r>
            <a:r>
              <a:rPr lang="fr-FR" sz="2400" dirty="0">
                <a:latin typeface="Times New Roman" charset="0"/>
                <a:ea typeface="Times New Roman" charset="0"/>
              </a:rPr>
              <a:t> Les variables binaires sont des variables (d’entrées et de sorties) qui ne peuvent prendre que 2 valeurs (0 ou 1). On parle alors de niveaux logiques.</a:t>
            </a:r>
          </a:p>
          <a:p>
            <a:pPr algn="l"/>
            <a:r>
              <a:rPr lang="fr-FR" sz="2400" b="1" dirty="0">
                <a:latin typeface="Times New Roman" charset="0"/>
                <a:ea typeface="Times New Roman" charset="0"/>
              </a:rPr>
              <a:t>Grandeurs analogiques :</a:t>
            </a:r>
            <a:r>
              <a:rPr lang="fr-FR" sz="2400" dirty="0">
                <a:latin typeface="Times New Roman" charset="0"/>
                <a:ea typeface="Times New Roman" charset="0"/>
              </a:rPr>
              <a:t> C’est une grandeur physique qui peut varier de façon continue en fonction du temps. (ex : température, vitesse, tension aux bornes d’une prise réseau, …)</a:t>
            </a:r>
          </a:p>
          <a:p>
            <a:pPr algn="l"/>
            <a:r>
              <a:rPr lang="fr-FR" sz="2400" b="1" dirty="0">
                <a:latin typeface="Times New Roman" charset="0"/>
                <a:ea typeface="Times New Roman" charset="0"/>
              </a:rPr>
              <a:t>Grandeurs binaires :</a:t>
            </a:r>
            <a:r>
              <a:rPr lang="fr-FR" sz="2400" dirty="0">
                <a:latin typeface="Times New Roman" charset="0"/>
                <a:ea typeface="Times New Roman" charset="0"/>
              </a:rPr>
              <a:t> C’est une grandeur physique à laquelle on associe deux valeurs conventionnelles 0 et 1. </a:t>
            </a:r>
          </a:p>
          <a:p>
            <a:pPr algn="l"/>
            <a:r>
              <a:rPr lang="fr-FR" sz="2400" dirty="0">
                <a:latin typeface="Times New Roman" charset="0"/>
                <a:ea typeface="Times New Roman" charset="0"/>
              </a:rPr>
              <a:t>Exemple d’un signal électrique :  -    0V </a:t>
            </a:r>
            <a:r>
              <a:rPr lang="fr-FR" sz="2400" dirty="0">
                <a:latin typeface="Times New Roman" charset="0"/>
                <a:ea typeface="Times New Roman" charset="0"/>
                <a:sym typeface="Wingdings" charset="2"/>
              </a:rPr>
              <a:t></a:t>
            </a:r>
            <a:r>
              <a:rPr lang="fr-FR" sz="2400" dirty="0">
                <a:latin typeface="Times New Roman" charset="0"/>
                <a:ea typeface="Times New Roman" charset="0"/>
              </a:rPr>
              <a:t> 0 </a:t>
            </a:r>
            <a:r>
              <a:rPr lang="fr-FR" sz="2400" dirty="0" smtClean="0">
                <a:latin typeface="Times New Roman" charset="0"/>
                <a:ea typeface="Times New Roman" charset="0"/>
              </a:rPr>
              <a:t>logique</a:t>
            </a:r>
          </a:p>
          <a:p>
            <a:pPr algn="l"/>
            <a:r>
              <a:rPr lang="fr-FR" sz="2400" dirty="0">
                <a:latin typeface="Times New Roman" charset="0"/>
                <a:ea typeface="Times New Roman" charset="0"/>
                <a:cs typeface="Times" charset="0"/>
              </a:rPr>
              <a:t>	</a:t>
            </a:r>
            <a:r>
              <a:rPr lang="fr-FR" sz="2400" dirty="0" smtClean="0">
                <a:latin typeface="Times New Roman" charset="0"/>
                <a:ea typeface="Times New Roman" charset="0"/>
                <a:cs typeface="Times" charset="0"/>
              </a:rPr>
              <a:t>						-    </a:t>
            </a:r>
            <a:r>
              <a:rPr lang="fr-FR" sz="2400" dirty="0" smtClean="0">
                <a:latin typeface="Arial" charset="0"/>
                <a:ea typeface="Times New Roman" charset="0"/>
                <a:cs typeface="Times" charset="0"/>
              </a:rPr>
              <a:t>5V </a:t>
            </a:r>
            <a:r>
              <a:rPr lang="fr-FR" sz="2400" dirty="0">
                <a:latin typeface="Arial" charset="0"/>
                <a:ea typeface="Times New Roman" charset="0"/>
                <a:cs typeface="Times" charset="0"/>
                <a:sym typeface="Wingdings" charset="2"/>
              </a:rPr>
              <a:t></a:t>
            </a:r>
            <a:r>
              <a:rPr lang="fr-FR" sz="2400" dirty="0">
                <a:latin typeface="Arial" charset="0"/>
                <a:ea typeface="Times New Roman" charset="0"/>
                <a:cs typeface="Times" charset="0"/>
              </a:rPr>
              <a:t> 1 logique</a:t>
            </a:r>
          </a:p>
        </p:txBody>
      </p:sp>
    </p:spTree>
    <p:extLst>
      <p:ext uri="{BB962C8B-B14F-4D97-AF65-F5344CB8AC3E}">
        <p14:creationId xmlns:p14="http://schemas.microsoft.com/office/powerpoint/2010/main" val="171196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Règles</a:t>
            </a:r>
            <a:endParaRPr sz="2800" dirty="0"/>
          </a:p>
        </p:txBody>
      </p:sp>
      <p:sp>
        <p:nvSpPr>
          <p:cNvPr id="2" name="Rectangle 1"/>
          <p:cNvSpPr/>
          <p:nvPr/>
        </p:nvSpPr>
        <p:spPr>
          <a:xfrm>
            <a:off x="3663950" y="2620388"/>
            <a:ext cx="65024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b="1" i="1" dirty="0">
                <a:latin typeface="Times New Roman" charset="0"/>
                <a:ea typeface="Times New Roman" charset="0"/>
              </a:rPr>
              <a:t>Règle 5 : Activation et désactivation simultanées</a:t>
            </a:r>
            <a:endParaRPr lang="fr-FR" sz="2800" dirty="0">
              <a:latin typeface="Times New Roman" charset="0"/>
              <a:ea typeface="Times New Roman" charset="0"/>
            </a:endParaRP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 </a:t>
            </a:r>
          </a:p>
          <a:p>
            <a:pPr indent="215900"/>
            <a:r>
              <a:rPr lang="fr-FR" sz="2800" dirty="0">
                <a:latin typeface="Times New Roman" charset="0"/>
                <a:ea typeface="Times New Roman" charset="0"/>
              </a:rPr>
              <a:t>Si, au cours du fonctionnement, une étape est simultanément activée et désactivée, alors elle reste active.	</a:t>
            </a:r>
          </a:p>
          <a:p>
            <a:r>
              <a:rPr lang="fr-FR" sz="2800" dirty="0">
                <a:latin typeface="Times New Roman" charset="0"/>
                <a:ea typeface="Times New Roman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721028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structures : structure linéaire</a:t>
            </a:r>
            <a:endParaRPr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1816" y="2781299"/>
            <a:ext cx="289672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001771"/>
              </p:ext>
            </p:extLst>
          </p:nvPr>
        </p:nvGraphicFramePr>
        <p:xfrm>
          <a:off x="3818466" y="1624804"/>
          <a:ext cx="2849941" cy="748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r:id="rId4" imgW="7677150" imgH="8324850" progId="MSDraw">
                  <p:embed/>
                </p:oleObj>
              </mc:Choice>
              <mc:Fallback>
                <p:oleObj r:id="rId4" imgW="7677150" imgH="8324850" progId="MSDraw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370" t="5618" r="74030" b="54024"/>
                      <a:stretch>
                        <a:fillRect/>
                      </a:stretch>
                    </p:blipFill>
                    <p:spPr bwMode="auto">
                      <a:xfrm>
                        <a:off x="3818466" y="1624804"/>
                        <a:ext cx="2849941" cy="7481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84706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structures : structure en « ou »</a:t>
            </a:r>
            <a:endParaRPr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1816" y="2781299"/>
            <a:ext cx="289672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81400" y="2106037"/>
            <a:ext cx="26833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25385"/>
              </p:ext>
            </p:extLst>
          </p:nvPr>
        </p:nvGraphicFramePr>
        <p:xfrm>
          <a:off x="3581400" y="2106038"/>
          <a:ext cx="6341534" cy="6341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r:id="rId4" imgW="7677150" imgH="8324850" progId="MSDraw">
                  <p:embed/>
                </p:oleObj>
              </mc:Choice>
              <mc:Fallback>
                <p:oleObj r:id="rId4" imgW="7677150" imgH="8324850" progId="MSDraw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2945" t="4321" b="52727"/>
                      <a:stretch>
                        <a:fillRect/>
                      </a:stretch>
                    </p:blipFill>
                    <p:spPr bwMode="auto">
                      <a:xfrm>
                        <a:off x="3581400" y="2106038"/>
                        <a:ext cx="6341534" cy="63415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1297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structures : structure en « et »</a:t>
            </a:r>
            <a:endParaRPr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1816" y="2781299"/>
            <a:ext cx="289672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81400" y="2106037"/>
            <a:ext cx="26833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12" name="Groupe 848"/>
          <p:cNvGrpSpPr/>
          <p:nvPr/>
        </p:nvGrpSpPr>
        <p:grpSpPr>
          <a:xfrm>
            <a:off x="3048000" y="2151756"/>
            <a:ext cx="5314950" cy="5835133"/>
            <a:chOff x="0" y="0"/>
            <a:chExt cx="2847975" cy="3409950"/>
          </a:xfrm>
        </p:grpSpPr>
        <p:pic>
          <p:nvPicPr>
            <p:cNvPr id="13" name="Image 12" descr="Séquences simultanées (ou divergence–convergence en ET)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555"/>
            <a:stretch/>
          </p:blipFill>
          <p:spPr bwMode="auto">
            <a:xfrm>
              <a:off x="0" y="0"/>
              <a:ext cx="2847975" cy="340995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2057400" y="2409825"/>
              <a:ext cx="209550" cy="323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34955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structures : saut ou reprise de séquence</a:t>
            </a:r>
            <a:endParaRPr sz="2800" dirty="0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81400" y="2106037"/>
            <a:ext cx="268335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76549" y="2924395"/>
            <a:ext cx="2017525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857183"/>
              </p:ext>
            </p:extLst>
          </p:nvPr>
        </p:nvGraphicFramePr>
        <p:xfrm>
          <a:off x="2876550" y="2287133"/>
          <a:ext cx="6457950" cy="5838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r:id="rId4" imgW="7677150" imgH="8324850" progId="MSDraw">
                  <p:embed/>
                </p:oleObj>
              </mc:Choice>
              <mc:Fallback>
                <p:oleObj r:id="rId4" imgW="7677150" imgH="8324850" progId="MSDraw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37" t="56184" r="50134" b="3026"/>
                      <a:stretch>
                        <a:fillRect/>
                      </a:stretch>
                    </p:blipFill>
                    <p:spPr bwMode="auto">
                      <a:xfrm>
                        <a:off x="2876550" y="2287133"/>
                        <a:ext cx="6457950" cy="58386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66454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actions: actions à niveaux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065" y="2899840"/>
            <a:ext cx="3244586" cy="378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666" y="3056634"/>
            <a:ext cx="5625834" cy="3443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7018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actions: actions mémorisées</a:t>
            </a:r>
            <a:endParaRPr sz="2800" dirty="0"/>
          </a:p>
        </p:txBody>
      </p:sp>
      <p:pic>
        <p:nvPicPr>
          <p:cNvPr id="14" name="Imag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441" y="2971800"/>
            <a:ext cx="2952750" cy="384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4" b="5229"/>
          <a:stretch/>
        </p:blipFill>
        <p:spPr bwMode="auto">
          <a:xfrm>
            <a:off x="6549600" y="2971800"/>
            <a:ext cx="5756700" cy="3714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288706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actions: actions temporisées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2" y="3543300"/>
            <a:ext cx="4740275" cy="2262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932" y="3042239"/>
            <a:ext cx="4923368" cy="31616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9073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Différentes actions: actions conditionnelles</a:t>
            </a:r>
            <a:endParaRPr sz="2800" dirty="0"/>
          </a:p>
        </p:txBody>
      </p:sp>
      <p:pic>
        <p:nvPicPr>
          <p:cNvPr id="14" name="Image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895600"/>
            <a:ext cx="3619500" cy="333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030" y="2767852"/>
            <a:ext cx="5376069" cy="3251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1167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39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err="1" smtClean="0"/>
              <a:t>Récéptivités</a:t>
            </a:r>
            <a:r>
              <a:rPr lang="fr-FR" sz="2800" dirty="0" smtClean="0"/>
              <a:t> : sur front</a:t>
            </a:r>
            <a:endParaRPr sz="2800" dirty="0"/>
          </a:p>
        </p:txBody>
      </p:sp>
      <p:grpSp>
        <p:nvGrpSpPr>
          <p:cNvPr id="5" name="Grouper 4"/>
          <p:cNvGrpSpPr/>
          <p:nvPr/>
        </p:nvGrpSpPr>
        <p:grpSpPr>
          <a:xfrm>
            <a:off x="3951816" y="2628900"/>
            <a:ext cx="5429552" cy="3212952"/>
            <a:chOff x="2724150" y="1524000"/>
            <a:chExt cx="5429552" cy="3212952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3"/>
            <a:srcRect b="21591"/>
            <a:stretch/>
          </p:blipFill>
          <p:spPr>
            <a:xfrm>
              <a:off x="3064631" y="1524000"/>
              <a:ext cx="5089071" cy="2628900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2724150" y="1921064"/>
              <a:ext cx="340481" cy="748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fr-FR" sz="42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rPr>
                <a:t>a</a:t>
              </a:r>
              <a:endParaRPr kumimoji="0" lang="fr-FR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7562850" y="3603417"/>
              <a:ext cx="340481" cy="748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dirty="0"/>
                <a:t>t</a:t>
              </a:r>
              <a:endParaRPr kumimoji="0" lang="fr-FR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4" name="ZoneTexte 3"/>
            <p:cNvSpPr txBox="1"/>
            <p:nvPr/>
          </p:nvSpPr>
          <p:spPr>
            <a:xfrm>
              <a:off x="3961191" y="3988029"/>
              <a:ext cx="838200" cy="748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fr-FR" sz="42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rPr>
                <a:t>↑a</a:t>
              </a:r>
              <a:endParaRPr kumimoji="0" lang="fr-FR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5541131" y="3988029"/>
              <a:ext cx="838200" cy="7489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fr-FR" dirty="0"/>
                <a:t>↓</a:t>
              </a:r>
              <a:r>
                <a:rPr kumimoji="0" lang="fr-FR" sz="42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Gill Sans"/>
                </a:rPr>
                <a:t>a</a:t>
              </a:r>
              <a:endParaRPr kumimoji="0" lang="fr-FR" sz="4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86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1" name="Imag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76650"/>
            <a:ext cx="2840037" cy="2590800"/>
          </a:xfrm>
          <a:prstGeom prst="rect">
            <a:avLst/>
          </a:prstGeom>
          <a:noFill/>
        </p:spPr>
      </p:pic>
      <p:pic>
        <p:nvPicPr>
          <p:cNvPr id="12" name="Imag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676650"/>
            <a:ext cx="3134782" cy="286554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209800" y="1847116"/>
            <a:ext cx="84753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fr-FR" sz="4400" dirty="0" smtClean="0"/>
              <a:t>Logique positive/ Logique négative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914405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err="1" smtClean="0"/>
              <a:t>Récéptivités</a:t>
            </a:r>
            <a:r>
              <a:rPr lang="fr-FR" sz="2800" dirty="0" smtClean="0"/>
              <a:t> : comptage</a:t>
            </a:r>
            <a:endParaRPr sz="28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962" y="2381250"/>
            <a:ext cx="10136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665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Le Grafcet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err="1" smtClean="0"/>
              <a:t>Récéptivités</a:t>
            </a:r>
            <a:r>
              <a:rPr lang="fr-FR" sz="2800" dirty="0" smtClean="0"/>
              <a:t> : relative à une étape</a:t>
            </a:r>
            <a:endParaRPr sz="2800" dirty="0"/>
          </a:p>
        </p:txBody>
      </p:sp>
      <p:pic>
        <p:nvPicPr>
          <p:cNvPr id="10" name="Image 9" descr="Liaison de deux grafcet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234" y="2404677"/>
            <a:ext cx="6515100" cy="5291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001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</a:t>
            </a:r>
            <a:endParaRPr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550" y="2470150"/>
            <a:ext cx="90297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78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Description des états</a:t>
            </a:r>
            <a:endParaRPr sz="2800" dirty="0"/>
          </a:p>
        </p:txBody>
      </p:sp>
      <p:pic>
        <p:nvPicPr>
          <p:cNvPr id="10" name="Image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 r="4836"/>
          <a:stretch/>
        </p:blipFill>
        <p:spPr bwMode="auto">
          <a:xfrm>
            <a:off x="1842558" y="2024062"/>
            <a:ext cx="1681692" cy="11001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557" y="3481387"/>
            <a:ext cx="1893888" cy="130016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ZoneTexte 14"/>
          <p:cNvSpPr txBox="1"/>
          <p:nvPr/>
        </p:nvSpPr>
        <p:spPr>
          <a:xfrm>
            <a:off x="3361266" y="1964978"/>
            <a:ext cx="8335433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Etat OU : les deux états ne peuvent pas s’exécuter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</a:t>
            </a:r>
            <a:r>
              <a:rPr kumimoji="0" lang="fr-FR" sz="3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en même temps (ou exclusif)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180417" y="3566583"/>
            <a:ext cx="7516282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Etat ET : les deux états </a:t>
            </a:r>
            <a:r>
              <a:rPr kumimoji="0" lang="fr-FR" sz="32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peuvent</a:t>
            </a: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s’exécuter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en même temps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1700" y="5988958"/>
            <a:ext cx="95249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 smtClean="0">
                <a:ea typeface="Times New Roman" charset="0"/>
              </a:rPr>
              <a:t>Trois </a:t>
            </a:r>
            <a:r>
              <a:rPr lang="fr-FR" sz="3200" dirty="0">
                <a:ea typeface="Times New Roman" charset="0"/>
              </a:rPr>
              <a:t>types d’actions : </a:t>
            </a:r>
          </a:p>
          <a:p>
            <a:pPr marL="457200" lvl="0" indent="-457200" algn="just">
              <a:buFont typeface="Arial" charset="0"/>
              <a:buChar char="•"/>
            </a:pPr>
            <a:r>
              <a:rPr lang="fr-FR" sz="3200" i="1" dirty="0" smtClean="0">
                <a:ea typeface="Times New Roman" charset="0"/>
                <a:cs typeface="Times" charset="0"/>
              </a:rPr>
              <a:t>Entry </a:t>
            </a:r>
            <a:r>
              <a:rPr lang="fr-FR" sz="3200" dirty="0" smtClean="0">
                <a:ea typeface="Times New Roman" charset="0"/>
                <a:cs typeface="Times" charset="0"/>
              </a:rPr>
              <a:t>: </a:t>
            </a:r>
            <a:r>
              <a:rPr lang="fr-FR" sz="3200" i="1" dirty="0" smtClean="0">
                <a:ea typeface="Times New Roman" charset="0"/>
                <a:cs typeface="Times" charset="0"/>
              </a:rPr>
              <a:t>actions</a:t>
            </a:r>
            <a:endParaRPr lang="fr-FR" sz="3200" dirty="0">
              <a:ea typeface="Times New Roman" charset="0"/>
              <a:cs typeface="Times" charset="0"/>
            </a:endParaRPr>
          </a:p>
          <a:p>
            <a:pPr marL="457200" lvl="0" indent="-457200" algn="just">
              <a:buFont typeface="Arial" charset="0"/>
              <a:buChar char="•"/>
            </a:pPr>
            <a:r>
              <a:rPr lang="fr-FR" sz="3200" i="1" dirty="0" err="1" smtClean="0">
                <a:ea typeface="Times New Roman" charset="0"/>
                <a:cs typeface="Times" charset="0"/>
              </a:rPr>
              <a:t>During</a:t>
            </a:r>
            <a:r>
              <a:rPr lang="fr-FR" sz="3200" i="1" dirty="0" smtClean="0">
                <a:ea typeface="Times New Roman" charset="0"/>
                <a:cs typeface="Times" charset="0"/>
              </a:rPr>
              <a:t> </a:t>
            </a:r>
            <a:r>
              <a:rPr lang="fr-FR" sz="3200" dirty="0" smtClean="0">
                <a:ea typeface="Times New Roman" charset="0"/>
                <a:cs typeface="Times" charset="0"/>
              </a:rPr>
              <a:t>: </a:t>
            </a:r>
            <a:r>
              <a:rPr lang="fr-FR" sz="3200" i="1" dirty="0" smtClean="0">
                <a:ea typeface="Times New Roman" charset="0"/>
                <a:cs typeface="Times" charset="0"/>
              </a:rPr>
              <a:t>actions</a:t>
            </a:r>
            <a:r>
              <a:rPr lang="fr-FR" sz="3200" dirty="0" smtClean="0">
                <a:ea typeface="Times New Roman" charset="0"/>
                <a:cs typeface="Times" charset="0"/>
              </a:rPr>
              <a:t> (l’écriture </a:t>
            </a:r>
            <a:r>
              <a:rPr lang="fr-FR" sz="3200" dirty="0">
                <a:ea typeface="Times New Roman" charset="0"/>
                <a:cs typeface="Times" charset="0"/>
              </a:rPr>
              <a:t>de </a:t>
            </a:r>
            <a:r>
              <a:rPr lang="fr-FR" sz="3200" i="1" dirty="0">
                <a:ea typeface="Times New Roman" charset="0"/>
                <a:cs typeface="Times" charset="0"/>
              </a:rPr>
              <a:t>actions</a:t>
            </a:r>
            <a:r>
              <a:rPr lang="fr-FR" sz="3200" dirty="0">
                <a:ea typeface="Times New Roman" charset="0"/>
                <a:cs typeface="Times" charset="0"/>
              </a:rPr>
              <a:t> </a:t>
            </a:r>
            <a:r>
              <a:rPr lang="fr-FR" sz="3200" dirty="0" smtClean="0">
                <a:ea typeface="Times New Roman" charset="0"/>
                <a:cs typeface="Times" charset="0"/>
              </a:rPr>
              <a:t>suffit )</a:t>
            </a:r>
            <a:endParaRPr lang="fr-FR" sz="3200" dirty="0">
              <a:ea typeface="Times New Roman" charset="0"/>
              <a:cs typeface="Times" charset="0"/>
            </a:endParaRPr>
          </a:p>
          <a:p>
            <a:pPr marL="457200" lvl="0" indent="-457200" algn="just">
              <a:buFont typeface="Arial" charset="0"/>
              <a:buChar char="•"/>
            </a:pPr>
            <a:r>
              <a:rPr lang="fr-FR" sz="3200" i="1" dirty="0" smtClean="0">
                <a:ea typeface="Times New Roman" charset="0"/>
                <a:cs typeface="Times" charset="0"/>
              </a:rPr>
              <a:t>Exit </a:t>
            </a:r>
            <a:r>
              <a:rPr lang="fr-FR" sz="3200" dirty="0" smtClean="0">
                <a:ea typeface="Times New Roman" charset="0"/>
                <a:cs typeface="Times" charset="0"/>
              </a:rPr>
              <a:t>: </a:t>
            </a:r>
            <a:r>
              <a:rPr lang="fr-FR" sz="3200" i="1" dirty="0" smtClean="0">
                <a:ea typeface="Times New Roman" charset="0"/>
                <a:cs typeface="Times" charset="0"/>
              </a:rPr>
              <a:t>actions </a:t>
            </a:r>
            <a:endParaRPr lang="fr-FR" sz="3200" dirty="0">
              <a:ea typeface="Times New Roman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3286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Description des transitions</a:t>
            </a:r>
            <a:endParaRPr sz="2800" dirty="0"/>
          </a:p>
        </p:txBody>
      </p:sp>
      <p:sp>
        <p:nvSpPr>
          <p:cNvPr id="15" name="ZoneTexte 14"/>
          <p:cNvSpPr txBox="1"/>
          <p:nvPr/>
        </p:nvSpPr>
        <p:spPr>
          <a:xfrm>
            <a:off x="4180417" y="2898606"/>
            <a:ext cx="8335433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Transition d’un état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source vers un </a:t>
            </a:r>
            <a:r>
              <a:rPr kumimoji="0" lang="fr-FR" sz="3200" b="0" i="0" u="none" strike="noStrike" cap="none" spc="0" normalizeH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état destination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180418" y="6479804"/>
            <a:ext cx="7516282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fr-FR" sz="3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Transition indiquant</a:t>
            </a:r>
            <a:r>
              <a:rPr kumimoji="0" lang="fr-FR" sz="3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l’état initial</a:t>
            </a:r>
            <a:endParaRPr kumimoji="0" lang="fr-FR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3" name="Imag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2727206"/>
            <a:ext cx="1418696" cy="1201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799556" y="6179041"/>
            <a:ext cx="611187" cy="119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950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 : Lave linge</a:t>
            </a:r>
            <a:endParaRPr sz="2800" dirty="0"/>
          </a:p>
        </p:txBody>
      </p:sp>
      <p:pic>
        <p:nvPicPr>
          <p:cNvPr id="17" name="Imag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0203" y="2878085"/>
            <a:ext cx="5483225" cy="442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6566959" y="2277106"/>
            <a:ext cx="65024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dirty="0">
                <a:ea typeface="Calibri" charset="0"/>
                <a:cs typeface="Arial" charset="0"/>
              </a:rPr>
              <a:t>Soit les entrées suivantes :</a:t>
            </a:r>
            <a:endParaRPr lang="fr-FR" sz="2800" dirty="0">
              <a:ea typeface="Times New Roman" charset="0"/>
            </a:endParaRPr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M</a:t>
            </a:r>
            <a:r>
              <a:rPr lang="fr-FR" sz="2800" dirty="0">
                <a:ea typeface="Calibri" charset="0"/>
                <a:cs typeface="Arial" charset="0"/>
              </a:rPr>
              <a:t> : bouton poussoir « Marche »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P</a:t>
            </a:r>
            <a:r>
              <a:rPr lang="fr-FR" sz="2800" dirty="0">
                <a:ea typeface="Calibri" charset="0"/>
                <a:cs typeface="Arial" charset="0"/>
              </a:rPr>
              <a:t> : « Prélavage » sélectionné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C</a:t>
            </a:r>
            <a:r>
              <a:rPr lang="fr-FR" sz="2800" dirty="0">
                <a:ea typeface="Calibri" charset="0"/>
                <a:cs typeface="Arial" charset="0"/>
              </a:rPr>
              <a:t> : </a:t>
            </a:r>
            <a:r>
              <a:rPr lang="fr-FR" sz="2800" dirty="0" smtClean="0">
                <a:ea typeface="Calibri" charset="0"/>
                <a:cs typeface="Arial" charset="0"/>
              </a:rPr>
              <a:t>compteur (minutes)</a:t>
            </a:r>
            <a:endParaRPr lang="fr-FR" sz="2800" dirty="0"/>
          </a:p>
          <a:p>
            <a:r>
              <a:rPr lang="fr-FR" sz="2800" dirty="0">
                <a:ea typeface="Calibri" charset="0"/>
                <a:cs typeface="Arial" charset="0"/>
              </a:rPr>
              <a:t> </a:t>
            </a:r>
            <a:endParaRPr lang="fr-FR" sz="2800" dirty="0">
              <a:ea typeface="Times New Roman" charset="0"/>
            </a:endParaRPr>
          </a:p>
          <a:p>
            <a:r>
              <a:rPr lang="fr-FR" sz="2800" dirty="0">
                <a:ea typeface="Calibri" charset="0"/>
                <a:cs typeface="Arial" charset="0"/>
              </a:rPr>
              <a:t>D</a:t>
            </a:r>
            <a:r>
              <a:rPr lang="fr-FR" sz="2800" dirty="0" smtClean="0">
                <a:ea typeface="Calibri" charset="0"/>
                <a:cs typeface="Arial" charset="0"/>
              </a:rPr>
              <a:t>urées </a:t>
            </a:r>
            <a:r>
              <a:rPr lang="fr-FR" sz="2800" dirty="0">
                <a:ea typeface="Calibri" charset="0"/>
                <a:cs typeface="Arial" charset="0"/>
              </a:rPr>
              <a:t>des différentes étapes </a:t>
            </a:r>
            <a:r>
              <a:rPr lang="fr-FR" sz="2800" dirty="0" smtClean="0">
                <a:ea typeface="Calibri" charset="0"/>
                <a:cs typeface="Arial" charset="0"/>
              </a:rPr>
              <a:t>fixées </a:t>
            </a:r>
            <a:r>
              <a:rPr lang="fr-FR" sz="2800" dirty="0">
                <a:ea typeface="Calibri" charset="0"/>
                <a:cs typeface="Arial" charset="0"/>
              </a:rPr>
              <a:t>par le constructeur :</a:t>
            </a:r>
            <a:endParaRPr lang="fr-FR" sz="2800" dirty="0">
              <a:ea typeface="Times New Roman" charset="0"/>
            </a:endParaRPr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prélavage : 10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lavage : 30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rinçage : 10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essorage : 5 minutes.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9200702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 : Lave linge</a:t>
            </a:r>
            <a:endParaRPr sz="2800" dirty="0"/>
          </a:p>
        </p:txBody>
      </p:sp>
      <p:pic>
        <p:nvPicPr>
          <p:cNvPr id="17" name="Imag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0203" y="2878085"/>
            <a:ext cx="5483225" cy="442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6566959" y="2277106"/>
            <a:ext cx="65024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dirty="0">
                <a:ea typeface="Calibri" charset="0"/>
                <a:cs typeface="Arial" charset="0"/>
              </a:rPr>
              <a:t>Soit les entrées suivantes :</a:t>
            </a:r>
            <a:endParaRPr lang="fr-FR" sz="2800" dirty="0">
              <a:ea typeface="Times New Roman" charset="0"/>
            </a:endParaRPr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M</a:t>
            </a:r>
            <a:r>
              <a:rPr lang="fr-FR" sz="2800" dirty="0">
                <a:ea typeface="Calibri" charset="0"/>
                <a:cs typeface="Arial" charset="0"/>
              </a:rPr>
              <a:t> : bouton poussoir « Marche »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P</a:t>
            </a:r>
            <a:r>
              <a:rPr lang="fr-FR" sz="2800" dirty="0">
                <a:ea typeface="Calibri" charset="0"/>
                <a:cs typeface="Arial" charset="0"/>
              </a:rPr>
              <a:t> : « Prélavage » sélectionné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b="1" dirty="0">
                <a:ea typeface="Calibri" charset="0"/>
                <a:cs typeface="Arial" charset="0"/>
              </a:rPr>
              <a:t>C</a:t>
            </a:r>
            <a:r>
              <a:rPr lang="fr-FR" sz="2800" dirty="0">
                <a:ea typeface="Calibri" charset="0"/>
                <a:cs typeface="Arial" charset="0"/>
              </a:rPr>
              <a:t> : </a:t>
            </a:r>
            <a:r>
              <a:rPr lang="fr-FR" sz="2800" dirty="0" smtClean="0">
                <a:ea typeface="Calibri" charset="0"/>
                <a:cs typeface="Arial" charset="0"/>
              </a:rPr>
              <a:t>compteur (minutes)</a:t>
            </a:r>
            <a:endParaRPr lang="fr-FR" sz="2800" dirty="0"/>
          </a:p>
          <a:p>
            <a:r>
              <a:rPr lang="fr-FR" sz="2800" dirty="0">
                <a:ea typeface="Calibri" charset="0"/>
                <a:cs typeface="Arial" charset="0"/>
              </a:rPr>
              <a:t> </a:t>
            </a:r>
            <a:endParaRPr lang="fr-FR" sz="2800" dirty="0">
              <a:ea typeface="Times New Roman" charset="0"/>
            </a:endParaRPr>
          </a:p>
          <a:p>
            <a:r>
              <a:rPr lang="fr-FR" sz="2800" dirty="0">
                <a:ea typeface="Calibri" charset="0"/>
                <a:cs typeface="Arial" charset="0"/>
              </a:rPr>
              <a:t>D</a:t>
            </a:r>
            <a:r>
              <a:rPr lang="fr-FR" sz="2800" dirty="0" smtClean="0">
                <a:ea typeface="Calibri" charset="0"/>
                <a:cs typeface="Arial" charset="0"/>
              </a:rPr>
              <a:t>urées </a:t>
            </a:r>
            <a:r>
              <a:rPr lang="fr-FR" sz="2800" dirty="0">
                <a:ea typeface="Calibri" charset="0"/>
                <a:cs typeface="Arial" charset="0"/>
              </a:rPr>
              <a:t>des différentes étapes </a:t>
            </a:r>
            <a:r>
              <a:rPr lang="fr-FR" sz="2800" dirty="0" smtClean="0">
                <a:ea typeface="Calibri" charset="0"/>
                <a:cs typeface="Arial" charset="0"/>
              </a:rPr>
              <a:t>fixées </a:t>
            </a:r>
            <a:r>
              <a:rPr lang="fr-FR" sz="2800" dirty="0">
                <a:ea typeface="Calibri" charset="0"/>
                <a:cs typeface="Arial" charset="0"/>
              </a:rPr>
              <a:t>par le constructeur :</a:t>
            </a:r>
            <a:endParaRPr lang="fr-FR" sz="2800" dirty="0">
              <a:ea typeface="Times New Roman" charset="0"/>
            </a:endParaRPr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prélavage : 10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lavage : 30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rinçage : 10 minutes ;</a:t>
            </a:r>
            <a:endParaRPr lang="fr-FR" sz="2800" dirty="0"/>
          </a:p>
          <a:p>
            <a:pPr marL="457200" lvl="0" indent="-457200" algn="l">
              <a:buFont typeface="Arial" charset="0"/>
              <a:buChar char="•"/>
            </a:pPr>
            <a:r>
              <a:rPr lang="fr-FR" sz="2800" dirty="0">
                <a:ea typeface="Calibri" charset="0"/>
                <a:cs typeface="Arial" charset="0"/>
              </a:rPr>
              <a:t>essorage : 5 minutes. </a:t>
            </a:r>
            <a:endParaRPr lang="fr-FR" sz="2800" dirty="0"/>
          </a:p>
        </p:txBody>
      </p:sp>
      <p:pic>
        <p:nvPicPr>
          <p:cNvPr id="13" name="Imag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60" y="2500900"/>
            <a:ext cx="5495290" cy="52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03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Graphe d’état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 : Lave linge</a:t>
            </a:r>
            <a:endParaRPr sz="2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472" y="1809750"/>
            <a:ext cx="11666328" cy="67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3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err="1" smtClean="0"/>
              <a:t>Algorigramme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Symboles</a:t>
            </a:r>
            <a:endParaRPr sz="2800" dirty="0"/>
          </a:p>
        </p:txBody>
      </p:sp>
      <p:pic>
        <p:nvPicPr>
          <p:cNvPr id="10" name="Imag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66" y="996437"/>
            <a:ext cx="10240434" cy="81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8462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err="1" smtClean="0"/>
              <a:t>Algorigramme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49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Structure linéaire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17" y="1357954"/>
            <a:ext cx="2925234" cy="7461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3126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21" name="Rectangle 7"/>
          <p:cNvSpPr>
            <a:spLocks/>
          </p:cNvSpPr>
          <p:nvPr/>
        </p:nvSpPr>
        <p:spPr bwMode="auto">
          <a:xfrm>
            <a:off x="1612900" y="1524000"/>
            <a:ext cx="104394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9pPr>
          </a:lstStyle>
          <a:p>
            <a:pPr algn="l" eaLnBrk="1" hangingPunct="1"/>
            <a:r>
              <a:rPr lang="en-US" altLang="fr-FR" sz="4400" dirty="0" err="1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Système</a:t>
            </a:r>
            <a:r>
              <a:rPr lang="en-US" altLang="fr-FR" sz="4400" dirty="0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combinatoire</a:t>
            </a:r>
            <a:r>
              <a:rPr lang="en-US" altLang="fr-FR" sz="4400" dirty="0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ou</a:t>
            </a:r>
            <a:r>
              <a:rPr lang="en-US" altLang="fr-FR" sz="4400" dirty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séquentiel</a:t>
            </a:r>
            <a:endParaRPr lang="en-US" altLang="fr-FR" sz="4400" dirty="0">
              <a:solidFill>
                <a:srgbClr val="342703"/>
              </a:solidFill>
              <a:latin typeface="+mn-lt"/>
              <a:ea typeface="Lucida Grande" charset="0"/>
              <a:cs typeface="Lucida Grande" charset="0"/>
              <a:sym typeface="Arial" charset="0"/>
            </a:endParaRPr>
          </a:p>
          <a:p>
            <a:pPr algn="l" eaLnBrk="1" hangingPunct="1"/>
            <a:endParaRPr lang="en-US" altLang="fr-FR" sz="3200" dirty="0">
              <a:solidFill>
                <a:schemeClr val="tx1"/>
              </a:solidFill>
              <a:ea typeface="Gill Sans" charset="0"/>
              <a:cs typeface="Gill Sans" charset="0"/>
            </a:endParaRPr>
          </a:p>
        </p:txBody>
      </p:sp>
      <p:sp>
        <p:nvSpPr>
          <p:cNvPr id="22" name="Rectangle 8"/>
          <p:cNvSpPr>
            <a:spLocks/>
          </p:cNvSpPr>
          <p:nvPr/>
        </p:nvSpPr>
        <p:spPr bwMode="auto">
          <a:xfrm>
            <a:off x="1282700" y="7937500"/>
            <a:ext cx="11531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9pPr>
          </a:lstStyle>
          <a:p>
            <a:pPr algn="l" eaLnBrk="1" hangingPunct="1"/>
            <a:r>
              <a:rPr lang="en-US" altLang="fr-FR" sz="3200">
                <a:solidFill>
                  <a:schemeClr val="tx1"/>
                </a:solidFill>
                <a:ea typeface="Gill Sans" charset="0"/>
                <a:cs typeface="Gill Sans" charset="0"/>
              </a:rPr>
              <a:t>Exemples de systèmes combinatoires :</a:t>
            </a:r>
          </a:p>
          <a:p>
            <a:pPr algn="l" eaLnBrk="1" hangingPunct="1"/>
            <a:r>
              <a:rPr lang="en-US" altLang="fr-FR" sz="3200">
                <a:solidFill>
                  <a:schemeClr val="tx1"/>
                </a:solidFill>
                <a:ea typeface="Gill Sans" charset="0"/>
                <a:cs typeface="Gill Sans" charset="0"/>
              </a:rPr>
              <a:t> - contacteur, vérin sortie ou rentré, lampe allumée ou éteinte..</a:t>
            </a:r>
            <a:endParaRPr lang="en-US" altLang="fr-FR" sz="1800">
              <a:solidFill>
                <a:srgbClr val="342703"/>
              </a:solidFill>
              <a:latin typeface="Arial" charset="0"/>
              <a:ea typeface="Lucida Grande" charset="0"/>
              <a:cs typeface="Lucida Grande" charset="0"/>
              <a:sym typeface="Arial" charset="0"/>
            </a:endParaRPr>
          </a:p>
          <a:p>
            <a:pPr algn="l" eaLnBrk="1" hangingPunct="1"/>
            <a:endParaRPr lang="en-US" altLang="fr-FR" sz="3200">
              <a:solidFill>
                <a:schemeClr val="tx1"/>
              </a:solidFill>
              <a:ea typeface="Gill Sans" charset="0"/>
              <a:cs typeface="Gill Sans" charset="0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0" y="2254250"/>
            <a:ext cx="9829800" cy="524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4018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err="1" smtClean="0"/>
              <a:t>Algorigramme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Structure alternative</a:t>
            </a:r>
            <a:endParaRPr sz="2800" dirty="0"/>
          </a:p>
        </p:txBody>
      </p:sp>
      <p:pic>
        <p:nvPicPr>
          <p:cNvPr id="10" name="Image 9" descr="selection-unair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976874"/>
            <a:ext cx="4524375" cy="3669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966" y="4490557"/>
            <a:ext cx="4457699" cy="3869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1" y="4400111"/>
            <a:ext cx="5238749" cy="3848100"/>
          </a:xfrm>
          <a:prstGeom prst="rect">
            <a:avLst/>
          </a:prstGeom>
          <a:noFill/>
        </p:spPr>
      </p:pic>
      <p:sp>
        <p:nvSpPr>
          <p:cNvPr id="2" name="Flèche vers la droite 1"/>
          <p:cNvSpPr/>
          <p:nvPr/>
        </p:nvSpPr>
        <p:spPr>
          <a:xfrm>
            <a:off x="4021666" y="8589353"/>
            <a:ext cx="1058334" cy="609600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818590" y="8483349"/>
            <a:ext cx="272415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Boucle if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39219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err="1" smtClean="0"/>
              <a:t>Algorigramme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Structure itérative</a:t>
            </a:r>
            <a:endParaRPr sz="2800" dirty="0"/>
          </a:p>
        </p:txBody>
      </p:sp>
      <p:pic>
        <p:nvPicPr>
          <p:cNvPr id="12" name="Imag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917936"/>
            <a:ext cx="6115050" cy="4623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307" y="2714386"/>
            <a:ext cx="3270250" cy="482677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Flèche vers la droite 15"/>
          <p:cNvSpPr/>
          <p:nvPr/>
        </p:nvSpPr>
        <p:spPr>
          <a:xfrm>
            <a:off x="4021666" y="8589353"/>
            <a:ext cx="1058334" cy="609600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003800" y="8464323"/>
            <a:ext cx="301096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Boucle </a:t>
            </a:r>
            <a:r>
              <a:rPr kumimoji="0" lang="fr-FR" sz="42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while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8880047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err="1" smtClean="0"/>
              <a:t>Algorigramme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Structure reprise de séquence</a:t>
            </a:r>
            <a:endParaRPr sz="2800" dirty="0"/>
          </a:p>
        </p:txBody>
      </p:sp>
      <p:sp>
        <p:nvSpPr>
          <p:cNvPr id="13" name="Flèche vers la droite 12"/>
          <p:cNvSpPr/>
          <p:nvPr/>
        </p:nvSpPr>
        <p:spPr>
          <a:xfrm>
            <a:off x="4021666" y="8589353"/>
            <a:ext cx="1058334" cy="609600"/>
          </a:xfrm>
          <a:prstGeom prst="rightArrow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080000" y="8450030"/>
            <a:ext cx="272415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Boucle for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6" name="Image 1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16" y="1705760"/>
            <a:ext cx="4303183" cy="619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262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Codage de l’information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53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Pourquoi?</a:t>
            </a:r>
            <a:endParaRPr sz="28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396222"/>
            <a:ext cx="9696450" cy="751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93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Systèmes de numération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54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Numération décimale</a:t>
            </a:r>
            <a:endParaRPr sz="2800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220039"/>
              </p:ext>
            </p:extLst>
          </p:nvPr>
        </p:nvGraphicFramePr>
        <p:xfrm>
          <a:off x="1353378" y="2362200"/>
          <a:ext cx="11410122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4" imgW="3327400" imgH="228600" progId="Equation.DSMT4">
                  <p:embed/>
                </p:oleObj>
              </mc:Choice>
              <mc:Fallback>
                <p:oleObj r:id="rId4" imgW="33274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3378" y="2362200"/>
                        <a:ext cx="11410122" cy="781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343439" y="6665462"/>
            <a:ext cx="11143422" cy="189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>
                <a:latin typeface="Times New Roman" charset="0"/>
                <a:ea typeface="Times New Roman" charset="0"/>
              </a:rPr>
              <a:t>(7239)</a:t>
            </a:r>
            <a:r>
              <a:rPr lang="fr-FR" sz="4400" baseline="-25000" dirty="0">
                <a:latin typeface="Times New Roman" charset="0"/>
                <a:ea typeface="Times New Roman" charset="0"/>
              </a:rPr>
              <a:t>10</a:t>
            </a:r>
            <a:r>
              <a:rPr lang="fr-FR" sz="4400" dirty="0">
                <a:latin typeface="Times New Roman" charset="0"/>
                <a:ea typeface="Times New Roman" charset="0"/>
              </a:rPr>
              <a:t> = </a:t>
            </a:r>
            <a:r>
              <a:rPr lang="fr-FR" sz="4400" dirty="0" smtClean="0">
                <a:latin typeface="Times New Roman" charset="0"/>
                <a:ea typeface="Times New Roman" charset="0"/>
              </a:rPr>
              <a:t>7239 =</a:t>
            </a:r>
            <a:r>
              <a:rPr lang="fr-FR" sz="4400" dirty="0">
                <a:latin typeface="Times New Roman" charset="0"/>
                <a:ea typeface="Times New Roman" charset="0"/>
              </a:rPr>
              <a:t> (</a:t>
            </a:r>
            <a:r>
              <a:rPr lang="fr-FR" sz="4400" dirty="0" smtClean="0">
                <a:latin typeface="Times New Roman" charset="0"/>
                <a:ea typeface="Times New Roman" charset="0"/>
              </a:rPr>
              <a:t>7,2,3,9)</a:t>
            </a:r>
            <a:r>
              <a:rPr lang="fr-FR" sz="4400" baseline="-25000" dirty="0" smtClean="0">
                <a:latin typeface="Times New Roman" charset="0"/>
                <a:ea typeface="Times New Roman" charset="0"/>
              </a:rPr>
              <a:t>10 </a:t>
            </a:r>
          </a:p>
          <a:p>
            <a:endParaRPr lang="fr-FR" sz="4400" baseline="-25000" dirty="0" smtClean="0">
              <a:latin typeface="Times New Roman" charset="0"/>
              <a:ea typeface="Times New Roman" charset="0"/>
            </a:endParaRPr>
          </a:p>
          <a:p>
            <a:r>
              <a:rPr lang="fr-FR" sz="4400" dirty="0" smtClean="0">
                <a:latin typeface="Times New Roman" charset="0"/>
                <a:ea typeface="Times New Roman" charset="0"/>
              </a:rPr>
              <a:t>= </a:t>
            </a:r>
            <a:r>
              <a:rPr lang="fr-FR" sz="4400" dirty="0">
                <a:latin typeface="Times New Roman" charset="0"/>
                <a:ea typeface="Times New Roman" charset="0"/>
              </a:rPr>
              <a:t>7.10</a:t>
            </a:r>
            <a:r>
              <a:rPr lang="fr-FR" sz="4400" baseline="30000" dirty="0">
                <a:latin typeface="Times New Roman" charset="0"/>
                <a:ea typeface="Times New Roman" charset="0"/>
              </a:rPr>
              <a:t>3</a:t>
            </a:r>
            <a:r>
              <a:rPr lang="fr-FR" sz="4400" dirty="0">
                <a:latin typeface="Times New Roman" charset="0"/>
                <a:ea typeface="Times New Roman" charset="0"/>
              </a:rPr>
              <a:t> + 2.10</a:t>
            </a:r>
            <a:r>
              <a:rPr lang="fr-FR" sz="4400" baseline="30000" dirty="0">
                <a:latin typeface="Times New Roman" charset="0"/>
                <a:ea typeface="Times New Roman" charset="0"/>
              </a:rPr>
              <a:t>2</a:t>
            </a:r>
            <a:r>
              <a:rPr lang="fr-FR" sz="4400" dirty="0">
                <a:latin typeface="Times New Roman" charset="0"/>
                <a:ea typeface="Times New Roman" charset="0"/>
              </a:rPr>
              <a:t> + 3.10</a:t>
            </a:r>
            <a:r>
              <a:rPr lang="fr-FR" sz="4400" baseline="30000" dirty="0">
                <a:latin typeface="Times New Roman" charset="0"/>
                <a:ea typeface="Times New Roman" charset="0"/>
              </a:rPr>
              <a:t>1</a:t>
            </a:r>
            <a:r>
              <a:rPr lang="fr-FR" sz="4400" dirty="0">
                <a:latin typeface="Times New Roman" charset="0"/>
                <a:ea typeface="Times New Roman" charset="0"/>
              </a:rPr>
              <a:t> + 9.10</a:t>
            </a:r>
            <a:r>
              <a:rPr lang="fr-FR" sz="4400" baseline="30000" dirty="0">
                <a:latin typeface="Times New Roman" charset="0"/>
                <a:ea typeface="Times New Roman" charset="0"/>
              </a:rPr>
              <a:t>0</a:t>
            </a:r>
            <a:r>
              <a:rPr lang="fr-FR" dirty="0"/>
              <a:t> </a:t>
            </a:r>
          </a:p>
        </p:txBody>
      </p:sp>
      <p:cxnSp>
        <p:nvCxnSpPr>
          <p:cNvPr id="7" name="Connecteur droit avec flèche 6"/>
          <p:cNvCxnSpPr/>
          <p:nvPr/>
        </p:nvCxnSpPr>
        <p:spPr>
          <a:xfrm flipH="1" flipV="1">
            <a:off x="3181351" y="3009900"/>
            <a:ext cx="657226" cy="1239328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4533900" y="3143250"/>
            <a:ext cx="552452" cy="1105978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Connecteur droit avec flèche 19"/>
          <p:cNvCxnSpPr/>
          <p:nvPr/>
        </p:nvCxnSpPr>
        <p:spPr>
          <a:xfrm flipV="1">
            <a:off x="5485341" y="3065025"/>
            <a:ext cx="2468036" cy="1282499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ZoneTexte 14"/>
          <p:cNvSpPr txBox="1"/>
          <p:nvPr/>
        </p:nvSpPr>
        <p:spPr>
          <a:xfrm>
            <a:off x="2590800" y="4249228"/>
            <a:ext cx="341078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/>
              <a:t>D</a:t>
            </a: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igits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23" name="Connecteur droit avec flèche 22"/>
          <p:cNvCxnSpPr/>
          <p:nvPr/>
        </p:nvCxnSpPr>
        <p:spPr>
          <a:xfrm flipH="1" flipV="1">
            <a:off x="8858250" y="2965393"/>
            <a:ext cx="836084" cy="1283835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Connecteur droit avec flèche 25"/>
          <p:cNvCxnSpPr/>
          <p:nvPr/>
        </p:nvCxnSpPr>
        <p:spPr>
          <a:xfrm flipV="1">
            <a:off x="10515601" y="3023111"/>
            <a:ext cx="114069" cy="1226117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Connecteur droit avec flèche 27"/>
          <p:cNvCxnSpPr/>
          <p:nvPr/>
        </p:nvCxnSpPr>
        <p:spPr>
          <a:xfrm flipV="1">
            <a:off x="11047712" y="2994252"/>
            <a:ext cx="1372657" cy="1353272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" name="ZoneTexte 29"/>
          <p:cNvSpPr txBox="1"/>
          <p:nvPr/>
        </p:nvSpPr>
        <p:spPr>
          <a:xfrm>
            <a:off x="8648700" y="4268563"/>
            <a:ext cx="341078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Poids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701732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3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Systèmes de numération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55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Numération binaire</a:t>
            </a:r>
            <a:endParaRPr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1018116" y="2521138"/>
            <a:ext cx="1207135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(a</a:t>
            </a:r>
            <a:r>
              <a:rPr kumimoji="0" lang="fr-FR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</a:t>
            </a:r>
            <a:r>
              <a:rPr kumimoji="0" lang="fr-FR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n-1</a:t>
            </a: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</a:t>
            </a:r>
            <a:r>
              <a:rPr kumimoji="0" lang="fr-FR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…a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=a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+...+a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endParaRPr kumimoji="0" lang="fr-FR" sz="4200" b="0" i="0" u="none" strike="noStrike" cap="none" spc="0" normalizeH="0" baseline="3000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8004"/>
              </p:ext>
            </p:extLst>
          </p:nvPr>
        </p:nvGraphicFramePr>
        <p:xfrm>
          <a:off x="2286000" y="7011544"/>
          <a:ext cx="8991602" cy="15293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98965"/>
                <a:gridCol w="898965"/>
                <a:gridCol w="898965"/>
                <a:gridCol w="898965"/>
                <a:gridCol w="898965"/>
                <a:gridCol w="898965"/>
                <a:gridCol w="898965"/>
                <a:gridCol w="898965"/>
                <a:gridCol w="899941"/>
                <a:gridCol w="899941"/>
              </a:tblGrid>
              <a:tr h="790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n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0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1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2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3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4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5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6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7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8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7385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2</a:t>
                      </a:r>
                      <a:r>
                        <a:rPr lang="fr-FR" sz="2800" baseline="30000">
                          <a:effectLst/>
                        </a:rPr>
                        <a:t>n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1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2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4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8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16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32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>
                          <a:effectLst/>
                        </a:rPr>
                        <a:t>64</a:t>
                      </a:r>
                      <a:endParaRPr lang="fr-FR" sz="28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128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</a:rPr>
                        <a:t>256</a:t>
                      </a:r>
                      <a:endParaRPr lang="fr-FR" sz="28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7" name="ZoneTexte 16"/>
          <p:cNvSpPr txBox="1"/>
          <p:nvPr/>
        </p:nvSpPr>
        <p:spPr>
          <a:xfrm>
            <a:off x="1295400" y="6000937"/>
            <a:ext cx="11430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Chaque code à n bits possèdent 2</a:t>
            </a:r>
            <a:r>
              <a:rPr kumimoji="0" lang="fr-FR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combinaisons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29" name="Connecteur droit avec flèche 28"/>
          <p:cNvCxnSpPr/>
          <p:nvPr/>
        </p:nvCxnSpPr>
        <p:spPr>
          <a:xfrm flipH="1" flipV="1">
            <a:off x="5344848" y="3245558"/>
            <a:ext cx="156103" cy="665171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ZoneTexte 30"/>
          <p:cNvSpPr txBox="1"/>
          <p:nvPr/>
        </p:nvSpPr>
        <p:spPr>
          <a:xfrm>
            <a:off x="3575164" y="3804214"/>
            <a:ext cx="4159136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Bit de </a:t>
            </a:r>
            <a:r>
              <a:rPr lang="fr-FR" smtClean="0"/>
              <a:t>poids fort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cxnSp>
        <p:nvCxnSpPr>
          <p:cNvPr id="32" name="Connecteur droit avec flèche 31"/>
          <p:cNvCxnSpPr/>
          <p:nvPr/>
        </p:nvCxnSpPr>
        <p:spPr>
          <a:xfrm flipV="1">
            <a:off x="11830050" y="3196178"/>
            <a:ext cx="247650" cy="459372"/>
          </a:xfrm>
          <a:prstGeom prst="straightConnector1">
            <a:avLst/>
          </a:prstGeom>
          <a:noFill/>
          <a:ln w="44450" cap="flat">
            <a:solidFill>
              <a:schemeClr val="accent1">
                <a:lumMod val="75000"/>
              </a:schemeClr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3" name="ZoneTexte 32"/>
          <p:cNvSpPr txBox="1"/>
          <p:nvPr/>
        </p:nvSpPr>
        <p:spPr>
          <a:xfrm>
            <a:off x="8938155" y="3578144"/>
            <a:ext cx="4159136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Bit de </a:t>
            </a:r>
            <a:r>
              <a:rPr lang="fr-FR" smtClean="0"/>
              <a:t>poids faible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775865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/>
      <p:bldP spid="3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Systèmes de numération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Numération hexadécimale</a:t>
            </a:r>
            <a:endParaRPr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1018116" y="2521138"/>
            <a:ext cx="1207135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(N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16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=a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.16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.16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.16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n-2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+...+a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.16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+a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.16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  <a:endParaRPr kumimoji="0" lang="fr-FR" sz="4200" b="0" i="0" u="none" strike="noStrike" cap="none" spc="0" normalizeH="0" baseline="3000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561391"/>
              </p:ext>
            </p:extLst>
          </p:nvPr>
        </p:nvGraphicFramePr>
        <p:xfrm>
          <a:off x="1651164" y="5732407"/>
          <a:ext cx="11074236" cy="703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r:id="rId4" imgW="3797300" imgH="241300" progId="Equation.3">
                  <p:embed/>
                </p:oleObj>
              </mc:Choice>
              <mc:Fallback>
                <p:oleObj r:id="rId4" imgW="3797300" imgH="241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164" y="5732407"/>
                        <a:ext cx="11074236" cy="7037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1524000" y="4876800"/>
            <a:ext cx="2427816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Exemple : </a:t>
            </a:r>
            <a:endParaRPr kumimoji="0" lang="fr-FR" sz="4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364310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Conversion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Binaire/</a:t>
            </a:r>
            <a:r>
              <a:rPr lang="fr-FR" sz="2800" dirty="0" err="1" smtClean="0"/>
              <a:t>Héxadécimal</a:t>
            </a:r>
            <a:endParaRPr sz="2800" dirty="0"/>
          </a:p>
        </p:txBody>
      </p:sp>
      <p:sp>
        <p:nvSpPr>
          <p:cNvPr id="6" name="ZoneTexte 5"/>
          <p:cNvSpPr txBox="1"/>
          <p:nvPr/>
        </p:nvSpPr>
        <p:spPr>
          <a:xfrm>
            <a:off x="2209800" y="2387788"/>
            <a:ext cx="6477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Du binaire </a:t>
            </a:r>
            <a:r>
              <a:rPr lang="fr-FR" smtClean="0"/>
              <a:t>à l’</a:t>
            </a:r>
            <a:r>
              <a:rPr lang="fr-FR" dirty="0" err="1" smtClean="0"/>
              <a:t>héxadécimal</a:t>
            </a:r>
            <a:r>
              <a:rPr lang="fr-FR" dirty="0" smtClean="0"/>
              <a:t> 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524000" y="3265223"/>
            <a:ext cx="48768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(110010100110)</a:t>
            </a:r>
            <a:r>
              <a:rPr kumimoji="0" lang="fr-FR" sz="4200" b="0" i="0" u="none" strike="noStrike" cap="none" spc="0" normalizeH="0" baseline="-2500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2 </a:t>
            </a:r>
            <a:r>
              <a:rPr lang="fr-FR"/>
              <a:t>=</a:t>
            </a:r>
            <a:endParaRPr kumimoji="0" lang="fr-FR" sz="4200" b="0" i="0" u="none" strike="noStrike" cap="none" spc="0" normalizeH="0" baseline="-2500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001307" y="5622584"/>
            <a:ext cx="6477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De l’</a:t>
            </a:r>
            <a:r>
              <a:rPr lang="fr-FR" dirty="0" err="1" smtClean="0"/>
              <a:t>héxadécimal</a:t>
            </a:r>
            <a:r>
              <a:rPr lang="fr-FR" dirty="0" smtClean="0"/>
              <a:t> au binaire 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524000" y="7160113"/>
            <a:ext cx="48768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(3B7E)</a:t>
            </a:r>
            <a:r>
              <a:rPr lang="fr-FR" baseline="-25000" dirty="0" smtClean="0"/>
              <a:t>16</a:t>
            </a:r>
            <a:r>
              <a:rPr kumimoji="0" lang="fr-FR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</a:t>
            </a:r>
            <a:r>
              <a:rPr lang="fr-FR" dirty="0"/>
              <a:t>=</a:t>
            </a:r>
            <a:endParaRPr kumimoji="0" lang="fr-FR" sz="4200" b="0" i="0" u="none" strike="noStrike" cap="none" spc="0" normalizeH="0" baseline="-2500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6385469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Conversion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Binaire/Décimal</a:t>
            </a:r>
            <a:endParaRPr sz="2800" dirty="0"/>
          </a:p>
        </p:txBody>
      </p:sp>
      <p:sp>
        <p:nvSpPr>
          <p:cNvPr id="16" name="ZoneTexte 15"/>
          <p:cNvSpPr txBox="1"/>
          <p:nvPr/>
        </p:nvSpPr>
        <p:spPr>
          <a:xfrm>
            <a:off x="762000" y="2067293"/>
            <a:ext cx="6477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mtClean="0"/>
              <a:t>Du décimal au </a:t>
            </a:r>
            <a:r>
              <a:rPr lang="fr-FR" dirty="0" smtClean="0"/>
              <a:t>binaire 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3" name="Imag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3126796"/>
            <a:ext cx="4832350" cy="451807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ZoneTexte 13"/>
          <p:cNvSpPr txBox="1"/>
          <p:nvPr/>
        </p:nvSpPr>
        <p:spPr>
          <a:xfrm>
            <a:off x="6915150" y="2083804"/>
            <a:ext cx="6477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fr-FR" dirty="0" smtClean="0"/>
              <a:t>Du binaire au décimal 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173259" y="4462088"/>
            <a:ext cx="7042150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(1011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)</a:t>
            </a:r>
            <a:r>
              <a:rPr kumimoji="0" lang="is-IS" sz="4200" b="0" i="0" u="none" strike="noStrike" cap="none" spc="0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=1.2</a:t>
            </a:r>
            <a:r>
              <a:rPr lang="is-IS" baseline="30000" dirty="0"/>
              <a:t>3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+0.2</a:t>
            </a:r>
            <a:r>
              <a:rPr lang="is-IS" baseline="30000" dirty="0" smtClean="0"/>
              <a:t>2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+ 1.2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1</a:t>
            </a:r>
            <a:r>
              <a:rPr kumimoji="0" lang="is-IS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+1.2</a:t>
            </a:r>
            <a:r>
              <a:rPr kumimoji="0" lang="is-IS" sz="4200" b="0" i="0" u="none" strike="noStrike" cap="none" spc="0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0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s-IS" baseline="30000" dirty="0" smtClean="0"/>
              <a:t> </a:t>
            </a:r>
            <a:r>
              <a:rPr kumimoji="0" lang="is-IS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=8+0+2+1=11</a:t>
            </a:r>
            <a:endParaRPr kumimoji="0" lang="fr-FR" sz="4200" b="0" i="0" u="none" strike="noStrike" cap="none" spc="0" normalizeH="0" baseline="3000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2490176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Conversion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59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err="1" smtClean="0"/>
              <a:t>Héxadécimal</a:t>
            </a:r>
            <a:r>
              <a:rPr lang="fr-FR" sz="2800" dirty="0" smtClean="0"/>
              <a:t>/Décimal</a:t>
            </a:r>
            <a:endParaRPr sz="2800" dirty="0"/>
          </a:p>
        </p:txBody>
      </p:sp>
      <p:sp>
        <p:nvSpPr>
          <p:cNvPr id="16" name="ZoneTexte 15"/>
          <p:cNvSpPr txBox="1"/>
          <p:nvPr/>
        </p:nvSpPr>
        <p:spPr>
          <a:xfrm>
            <a:off x="1524000" y="1952993"/>
            <a:ext cx="6477000" cy="748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dirty="0" smtClean="0"/>
              <a:t>Du binaire à l’</a:t>
            </a:r>
            <a:r>
              <a:rPr lang="fr-FR" dirty="0" err="1" smtClean="0"/>
              <a:t>héxadécimal</a:t>
            </a:r>
            <a:r>
              <a:rPr lang="fr-FR" dirty="0" smtClean="0"/>
              <a:t>: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77925" y="2778305"/>
            <a:ext cx="11474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>
                <a:latin typeface="Times New Roman" charset="0"/>
                <a:ea typeface="Times New Roman" charset="0"/>
              </a:rPr>
              <a:t>Convertir 248 en base 16, puis 15498 en base 16</a:t>
            </a:r>
          </a:p>
        </p:txBody>
      </p:sp>
    </p:spTree>
    <p:extLst>
      <p:ext uri="{BB962C8B-B14F-4D97-AF65-F5344CB8AC3E}">
        <p14:creationId xmlns:p14="http://schemas.microsoft.com/office/powerpoint/2010/main" val="11849901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</a:t>
            </a:r>
            <a:endParaRPr sz="2800" dirty="0"/>
          </a:p>
        </p:txBody>
      </p:sp>
      <p:pic>
        <p:nvPicPr>
          <p:cNvPr id="13" name="Imag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747" y="2571750"/>
            <a:ext cx="4777105" cy="45227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00752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Codage pondéré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60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3" name="ZoneTexte 2"/>
          <p:cNvSpPr txBox="1"/>
          <p:nvPr/>
        </p:nvSpPr>
        <p:spPr>
          <a:xfrm>
            <a:off x="1562100" y="2011370"/>
            <a:ext cx="8210550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Codes naturels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dirty="0" smtClean="0"/>
              <a:t>Code binaire codé décimal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Code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complément à 1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baseline="0" dirty="0" smtClean="0"/>
              <a:t>Code</a:t>
            </a:r>
            <a:r>
              <a:rPr lang="fr-FR" dirty="0" smtClean="0"/>
              <a:t> complément à 2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12" name="Imag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116" y="5029200"/>
            <a:ext cx="5742518" cy="33528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524658"/>
              </p:ext>
            </p:extLst>
          </p:nvPr>
        </p:nvGraphicFramePr>
        <p:xfrm>
          <a:off x="1523999" y="6682458"/>
          <a:ext cx="10588533" cy="1051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r:id="rId5" imgW="1917700" imgH="190500" progId="Equation.DSMT4">
                  <p:embed/>
                </p:oleObj>
              </mc:Choice>
              <mc:Fallback>
                <p:oleObj r:id="rId5" imgW="1917700" imgH="190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3999" y="6682458"/>
                        <a:ext cx="10588533" cy="10518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250358"/>
              </p:ext>
            </p:extLst>
          </p:nvPr>
        </p:nvGraphicFramePr>
        <p:xfrm>
          <a:off x="1286361" y="6058253"/>
          <a:ext cx="11019939" cy="499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2" r:id="rId7" imgW="4203700" imgH="190500" progId="Equation.DSMT4">
                  <p:embed/>
                </p:oleObj>
              </mc:Choice>
              <mc:Fallback>
                <p:oleObj r:id="rId7" imgW="4203700" imgH="1905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6361" y="6058253"/>
                        <a:ext cx="11019939" cy="4993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3055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Codage non pondéré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61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1562100" y="2334535"/>
            <a:ext cx="8210550" cy="2041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dirty="0" smtClean="0"/>
              <a:t>Code gray</a:t>
            </a:r>
            <a:endParaRPr kumimoji="0" lang="fr-FR" sz="42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lang="fr-FR" dirty="0" smtClean="0"/>
              <a:t>Code p parmi n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fr-FR" sz="42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Code</a:t>
            </a:r>
            <a:r>
              <a:rPr kumimoji="0" lang="fr-FR" sz="42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Gill Sans"/>
              </a:rPr>
              <a:t> 2 parmi 5</a:t>
            </a:r>
            <a:endParaRPr kumimoji="0" lang="fr-FR" sz="4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Gill Sans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150" y="3733800"/>
            <a:ext cx="4445000" cy="457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300" y="3492420"/>
            <a:ext cx="5194300" cy="5194300"/>
          </a:xfrm>
          <a:prstGeom prst="rect">
            <a:avLst/>
          </a:prstGeom>
        </p:spPr>
      </p:pic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412579"/>
              </p:ext>
            </p:extLst>
          </p:nvPr>
        </p:nvGraphicFramePr>
        <p:xfrm>
          <a:off x="4967341" y="5352702"/>
          <a:ext cx="3133617" cy="1231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r:id="rId6" imgW="1066800" imgH="419100" progId="Equation.3">
                  <p:embed/>
                </p:oleObj>
              </mc:Choice>
              <mc:Fallback>
                <p:oleObj r:id="rId6" imgW="10668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341" y="5352702"/>
                        <a:ext cx="3133617" cy="1231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Image 16" descr="index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4376120"/>
            <a:ext cx="3606800" cy="431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92091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Codage numérique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62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pic>
        <p:nvPicPr>
          <p:cNvPr id="14" name="Image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3"/>
          <a:stretch/>
        </p:blipFill>
        <p:spPr bwMode="auto">
          <a:xfrm>
            <a:off x="2362200" y="1181101"/>
            <a:ext cx="9277350" cy="76378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0522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</a:t>
            </a:r>
            <a:endParaRPr sz="2800" dirty="0"/>
          </a:p>
        </p:txBody>
      </p:sp>
      <p:pic>
        <p:nvPicPr>
          <p:cNvPr id="10" name="Imag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65321"/>
            <a:ext cx="6377305" cy="5119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7359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Système logique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endParaRPr sz="2800" dirty="0"/>
          </a:p>
        </p:txBody>
      </p:sp>
      <p:sp>
        <p:nvSpPr>
          <p:cNvPr id="11" name="Shape 374"/>
          <p:cNvSpPr/>
          <p:nvPr/>
        </p:nvSpPr>
        <p:spPr>
          <a:xfrm>
            <a:off x="4686300" y="9768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Exemple</a:t>
            </a:r>
            <a:endParaRPr sz="2800" dirty="0"/>
          </a:p>
        </p:txBody>
      </p:sp>
      <p:pic>
        <p:nvPicPr>
          <p:cNvPr id="12" name="Image 11" descr="http://www.eclats-antivols.fr/kiosque/complement/310W%20DESSIN%20PM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619" y="2914650"/>
            <a:ext cx="5567362" cy="29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http://images01.olx.fr/ui/2/84/31/19388331_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0" t="11250" r="27400" b="8249"/>
          <a:stretch/>
        </p:blipFill>
        <p:spPr bwMode="auto">
          <a:xfrm>
            <a:off x="7469981" y="3163681"/>
            <a:ext cx="1540669" cy="26560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7"/>
          <p:cNvSpPr>
            <a:spLocks/>
          </p:cNvSpPr>
          <p:nvPr/>
        </p:nvSpPr>
        <p:spPr bwMode="auto">
          <a:xfrm>
            <a:off x="2565399" y="6411272"/>
            <a:ext cx="104394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cs typeface="ヒラギノ角ゴ ProN W3" charset="-128"/>
                <a:sym typeface="Gill Sans" charset="0"/>
              </a:defRPr>
            </a:lvl9pPr>
          </a:lstStyle>
          <a:p>
            <a:pPr algn="l" eaLnBrk="1" hangingPunct="1"/>
            <a:r>
              <a:rPr lang="en-US" altLang="fr-FR" sz="4400" dirty="0" err="1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Système</a:t>
            </a:r>
            <a:r>
              <a:rPr lang="en-US" altLang="fr-FR" sz="4400" dirty="0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combinatoire</a:t>
            </a:r>
            <a:r>
              <a:rPr lang="en-US" altLang="fr-FR" sz="4400" dirty="0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ou</a:t>
            </a:r>
            <a:r>
              <a:rPr lang="en-US" altLang="fr-FR" sz="4400" dirty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 </a:t>
            </a:r>
            <a:r>
              <a:rPr lang="en-US" altLang="fr-FR" sz="4400" dirty="0" err="1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séquentiel</a:t>
            </a:r>
            <a:r>
              <a:rPr lang="en-US" altLang="fr-FR" sz="4400" dirty="0" smtClean="0">
                <a:solidFill>
                  <a:schemeClr val="tx1"/>
                </a:solidFill>
                <a:latin typeface="+mn-lt"/>
                <a:ea typeface="Gill Sans" charset="0"/>
                <a:cs typeface="Gill Sans" charset="0"/>
              </a:rPr>
              <a:t>?</a:t>
            </a:r>
            <a:endParaRPr lang="en-US" altLang="fr-FR" sz="4400" dirty="0">
              <a:solidFill>
                <a:srgbClr val="342703"/>
              </a:solidFill>
              <a:latin typeface="+mn-lt"/>
              <a:ea typeface="Lucida Grande" charset="0"/>
              <a:cs typeface="Lucida Grande" charset="0"/>
              <a:sym typeface="Arial" charset="0"/>
            </a:endParaRPr>
          </a:p>
          <a:p>
            <a:pPr algn="l" eaLnBrk="1" hangingPunct="1"/>
            <a:endParaRPr lang="en-US" altLang="fr-FR" sz="3200" dirty="0">
              <a:solidFill>
                <a:schemeClr val="tx1"/>
              </a:solidFill>
              <a:ea typeface="Gill Sans" charset="0"/>
              <a:cs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4535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 flipV="1">
            <a:off x="3951816" y="863581"/>
            <a:ext cx="9052983" cy="19"/>
          </a:xfrm>
          <a:prstGeom prst="line">
            <a:avLst/>
          </a:prstGeom>
          <a:ln w="38100">
            <a:solidFill>
              <a:srgbClr val="E32400"/>
            </a:solidFill>
            <a:miter lim="400000"/>
            <a:headEnd type="diamond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72" name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hape 373"/>
          <p:cNvSpPr/>
          <p:nvPr/>
        </p:nvSpPr>
        <p:spPr>
          <a:xfrm>
            <a:off x="1151466" y="9313333"/>
            <a:ext cx="8542868" cy="21087"/>
          </a:xfrm>
          <a:prstGeom prst="line">
            <a:avLst/>
          </a:prstGeom>
          <a:ln w="38100">
            <a:solidFill>
              <a:srgbClr val="00A3D7"/>
            </a:solidFill>
            <a:miter lim="400000"/>
            <a:tailEnd type="oval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74" name="Shape 374"/>
          <p:cNvSpPr/>
          <p:nvPr/>
        </p:nvSpPr>
        <p:spPr>
          <a:xfrm>
            <a:off x="4533900" y="76389"/>
            <a:ext cx="822960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dirty="0" smtClean="0"/>
              <a:t>Logique combinatoire</a:t>
            </a:r>
            <a:endParaRPr dirty="0"/>
          </a:p>
        </p:txBody>
      </p:sp>
      <p:sp>
        <p:nvSpPr>
          <p:cNvPr id="375" name="Shape 375"/>
          <p:cNvSpPr>
            <a:spLocks noGrp="1"/>
          </p:cNvSpPr>
          <p:nvPr>
            <p:ph type="sldNum" sz="quarter" idx="4294967295"/>
          </p:nvPr>
        </p:nvSpPr>
        <p:spPr>
          <a:xfrm>
            <a:off x="12306300" y="9105900"/>
            <a:ext cx="419100" cy="457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 sz="2400"/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8" name="Shape 374"/>
          <p:cNvSpPr/>
          <p:nvPr/>
        </p:nvSpPr>
        <p:spPr>
          <a:xfrm>
            <a:off x="4533900" y="824474"/>
            <a:ext cx="8229600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/>
          </a:lstStyle>
          <a:p>
            <a:r>
              <a:rPr lang="fr-FR" sz="2800" dirty="0" smtClean="0"/>
              <a:t>Table de vérité</a:t>
            </a:r>
            <a:endParaRPr sz="2800" dirty="0"/>
          </a:p>
        </p:txBody>
      </p:sp>
      <p:pic>
        <p:nvPicPr>
          <p:cNvPr id="16" name="Image 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2533651"/>
            <a:ext cx="6400800" cy="2590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2941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736</Words>
  <Application>Microsoft Office PowerPoint</Application>
  <PresentationFormat>Personnalisé</PresentationFormat>
  <Paragraphs>393</Paragraphs>
  <Slides>62</Slides>
  <Notes>1</Notes>
  <HiddenSlides>2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62</vt:i4>
      </vt:variant>
    </vt:vector>
  </HeadingPairs>
  <TitlesOfParts>
    <vt:vector size="66" baseType="lpstr">
      <vt:lpstr>White</vt:lpstr>
      <vt:lpstr>MSDraw</vt:lpstr>
      <vt:lpstr>Equation.DSMT4</vt:lpstr>
      <vt:lpstr>Equation.3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BAUER Morgane</cp:lastModifiedBy>
  <cp:revision>149</cp:revision>
  <dcterms:modified xsi:type="dcterms:W3CDTF">2018-05-02T15:38:56Z</dcterms:modified>
</cp:coreProperties>
</file>