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6" r:id="rId3"/>
    <p:sldId id="277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5" r:id="rId14"/>
    <p:sldId id="291" r:id="rId15"/>
    <p:sldId id="292" r:id="rId16"/>
    <p:sldId id="297" r:id="rId17"/>
    <p:sldId id="293" r:id="rId18"/>
    <p:sldId id="294" r:id="rId1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92276"/>
  </p:normalViewPr>
  <p:slideViewPr>
    <p:cSldViewPr snapToGrid="0" snapToObjects="1">
      <p:cViewPr>
        <p:scale>
          <a:sx n="73" d="100"/>
          <a:sy n="73" d="100"/>
        </p:scale>
        <p:origin x="234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251251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7175500" y="2882900"/>
            <a:ext cx="4102100" cy="5473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28" name="Shape 1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r>
              <a:t>Texte du titre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333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778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222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667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0226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3782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7338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0894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9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7.png"/><Relationship Id="rId5" Type="http://schemas.openxmlformats.org/officeDocument/2006/relationships/image" Target="../media/image26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8.tiff"/><Relationship Id="rId5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 flipV="1">
            <a:off x="3291416" y="914118"/>
            <a:ext cx="9713384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8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 flipV="1">
            <a:off x="0" y="9334501"/>
            <a:ext cx="9705763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sldNum" sz="quarter" idx="4294967295"/>
          </p:nvPr>
        </p:nvSpPr>
        <p:spPr>
          <a:xfrm>
            <a:off x="12382500" y="9105900"/>
            <a:ext cx="2667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3663099" y="3544530"/>
            <a:ext cx="6580327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rPr sz="4800" dirty="0">
                <a:solidFill>
                  <a:srgbClr val="E32400"/>
                </a:solidFill>
              </a:rPr>
              <a:t>1</a:t>
            </a:r>
            <a:r>
              <a:rPr sz="4800" dirty="0"/>
              <a:t> | </a:t>
            </a:r>
            <a:r>
              <a:rPr lang="fr-FR" sz="4800" dirty="0" smtClean="0"/>
              <a:t>Introduction à la</a:t>
            </a:r>
          </a:p>
          <a:p>
            <a:pPr>
              <a:defRPr sz="6400"/>
            </a:pPr>
            <a:r>
              <a:rPr lang="fr-FR" sz="4800" dirty="0" smtClean="0"/>
              <a:t> Résistance des Matériaux</a:t>
            </a:r>
            <a:endParaRPr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/>
              <a:t>7</a:t>
            </a:r>
            <a:r>
              <a:rPr lang="fr-FR" dirty="0" smtClean="0"/>
              <a:t> – Traction/Compression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13716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66" y="2919046"/>
            <a:ext cx="11154834" cy="295421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 flipV="1">
            <a:off x="10133866" y="3739335"/>
            <a:ext cx="1700579" cy="7974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cxnSp>
        <p:nvCxnSpPr>
          <p:cNvPr id="8" name="Connecteur droit avec flèche 7"/>
          <p:cNvCxnSpPr/>
          <p:nvPr/>
        </p:nvCxnSpPr>
        <p:spPr>
          <a:xfrm flipH="1">
            <a:off x="4695092" y="2584938"/>
            <a:ext cx="896816" cy="861647"/>
          </a:xfrm>
          <a:prstGeom prst="straightConnector1">
            <a:avLst/>
          </a:prstGeom>
          <a:noFill/>
          <a:ln w="28575" cap="flat">
            <a:solidFill>
              <a:srgbClr val="FF0000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ZoneTexte 8"/>
          <p:cNvSpPr txBox="1"/>
          <p:nvPr/>
        </p:nvSpPr>
        <p:spPr>
          <a:xfrm>
            <a:off x="4143944" y="1875539"/>
            <a:ext cx="5169877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Contrainte uniforme </a:t>
            </a:r>
            <a:r>
              <a:rPr kumimoji="0" lang="fr-FR" sz="30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et</a:t>
            </a:r>
            <a:r>
              <a:rPr kumimoji="0" lang="fr-FR" sz="30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normale à la surface</a:t>
            </a:r>
            <a:endParaRPr kumimoji="0" lang="fr-FR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590449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/>
              <a:t>7</a:t>
            </a:r>
            <a:r>
              <a:rPr lang="fr-FR" dirty="0" smtClean="0"/>
              <a:t> – Traction/Compression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13716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 flipV="1">
            <a:off x="10133866" y="3739335"/>
            <a:ext cx="1700579" cy="7974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pic>
        <p:nvPicPr>
          <p:cNvPr id="15" name="Image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154" y="1037614"/>
            <a:ext cx="7465156" cy="5381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446" y="7192023"/>
            <a:ext cx="1849864" cy="134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/>
          <p:cNvSpPr txBox="1"/>
          <p:nvPr/>
        </p:nvSpPr>
        <p:spPr>
          <a:xfrm>
            <a:off x="1812976" y="7491560"/>
            <a:ext cx="544947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Hyp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: Matériau élastique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6447365"/>
            <a:ext cx="11191823" cy="302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001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/>
              <a:t>7</a:t>
            </a:r>
            <a:r>
              <a:rPr lang="fr-FR" dirty="0" smtClean="0"/>
              <a:t> – Traction/Compression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13716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 flipV="1">
            <a:off x="10133866" y="3739335"/>
            <a:ext cx="1700579" cy="7974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2088173" y="2532343"/>
            <a:ext cx="9653953" cy="33342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Pour que le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matériau résiste il faut 𝜎&lt;</a:t>
            </a:r>
            <a:r>
              <a:rPr kumimoji="0" lang="fr-FR" sz="42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Re</a:t>
            </a:r>
            <a:endParaRPr kumimoji="0" lang="fr-FR" sz="4200" b="0" i="0" u="none" strike="noStrike" cap="none" spc="0" normalizeH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200" b="0" i="0" u="none" strike="noStrike" cap="none" spc="0" normalizeH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  <a:p>
            <a:r>
              <a:rPr lang="fr-FR" baseline="0" dirty="0" smtClean="0"/>
              <a:t>Mais il faut prendre une sécurité</a:t>
            </a:r>
            <a:r>
              <a:rPr lang="fr-FR" dirty="0" smtClean="0"/>
              <a:t> donc on choisit </a:t>
            </a:r>
            <a:r>
              <a:rPr lang="fr-FR" dirty="0"/>
              <a:t>𝜎&lt;</a:t>
            </a:r>
            <a:r>
              <a:rPr lang="fr-FR" dirty="0" err="1" smtClean="0"/>
              <a:t>Rpe</a:t>
            </a:r>
            <a:endParaRPr lang="fr-FR" dirty="0"/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5031723" y="6281589"/>
                <a:ext cx="3446584" cy="1308371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𝑅𝑝𝑒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=</m:t>
                      </m:r>
                      <m:f>
                        <m:fPr>
                          <m:ctrlPr>
                            <a:rPr kumimoji="0" lang="bg-BG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fPr>
                        <m:num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𝑅𝑒</m:t>
                          </m:r>
                        </m:num>
                        <m:den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1723" y="6281589"/>
                <a:ext cx="3446584" cy="13083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88194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/>
              <a:t>7</a:t>
            </a:r>
            <a:r>
              <a:rPr lang="fr-FR" dirty="0" smtClean="0"/>
              <a:t> – Traction/Compression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 flipV="1">
            <a:off x="10133866" y="3739335"/>
            <a:ext cx="1700579" cy="7974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8724531" y="866436"/>
            <a:ext cx="45192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Exemple</a:t>
            </a:r>
            <a:endParaRPr kumimoji="0" lang="fr-FR" sz="3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/>
          <a:srcRect l="8266" t="590" r="1465" b="1764"/>
          <a:stretch/>
        </p:blipFill>
        <p:spPr>
          <a:xfrm>
            <a:off x="2148988" y="2165489"/>
            <a:ext cx="4353412" cy="6549973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6682154" y="2093835"/>
            <a:ext cx="6322646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F=3000 N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Section 10x16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Acier S235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Coefficient de sécurité :10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922775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8 - Cisaillement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13716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 flipV="1">
            <a:off x="10133866" y="3739335"/>
            <a:ext cx="1700579" cy="7974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pic>
        <p:nvPicPr>
          <p:cNvPr id="14" name="Imag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969" y="2636080"/>
            <a:ext cx="5796695" cy="23740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necteur droit avec flèche 8"/>
          <p:cNvCxnSpPr/>
          <p:nvPr/>
        </p:nvCxnSpPr>
        <p:spPr>
          <a:xfrm flipH="1">
            <a:off x="4762316" y="2286000"/>
            <a:ext cx="2898348" cy="1537115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7280031" y="1682128"/>
            <a:ext cx="5724767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Contraintes tangentielles</a:t>
            </a:r>
            <a:endParaRPr kumimoji="0" lang="fr-FR" sz="4200" b="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8" name="Image 1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6254775"/>
            <a:ext cx="3070469" cy="19991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Connecteur droit avec flèche 18"/>
          <p:cNvCxnSpPr/>
          <p:nvPr/>
        </p:nvCxnSpPr>
        <p:spPr>
          <a:xfrm flipH="1">
            <a:off x="7029133" y="6254775"/>
            <a:ext cx="796021" cy="449123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7825154" y="5596281"/>
            <a:ext cx="5724767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Effort tranchant (N)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22" name="Connecteur droit avec flèche 21"/>
          <p:cNvCxnSpPr>
            <a:stCxn id="23" idx="1"/>
          </p:cNvCxnSpPr>
          <p:nvPr/>
        </p:nvCxnSpPr>
        <p:spPr>
          <a:xfrm flipH="1" flipV="1">
            <a:off x="7029133" y="7163732"/>
            <a:ext cx="1046919" cy="403540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8076052" y="7192810"/>
            <a:ext cx="5724767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>
                <a:solidFill>
                  <a:srgbClr val="C00000"/>
                </a:solidFill>
              </a:rPr>
              <a:t>Section (mm</a:t>
            </a:r>
            <a:r>
              <a:rPr lang="fr-FR" baseline="30000" dirty="0" smtClean="0">
                <a:solidFill>
                  <a:srgbClr val="C00000"/>
                </a:solidFill>
              </a:rPr>
              <a:t>2</a:t>
            </a:r>
            <a:r>
              <a:rPr lang="fr-FR" dirty="0" smtClean="0">
                <a:solidFill>
                  <a:srgbClr val="C00000"/>
                </a:solidFill>
              </a:rPr>
              <a:t>)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832683" y="5434356"/>
            <a:ext cx="5724767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Contrainte tangentielle (</a:t>
            </a:r>
            <a:r>
              <a:rPr kumimoji="0" lang="fr-FR" sz="4200" b="0" i="0" u="none" strike="noStrike" cap="none" spc="0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Mpa</a:t>
            </a: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27" name="Connecteur droit avec flèche 26"/>
          <p:cNvCxnSpPr/>
          <p:nvPr/>
        </p:nvCxnSpPr>
        <p:spPr>
          <a:xfrm>
            <a:off x="4460228" y="6381750"/>
            <a:ext cx="533803" cy="374461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363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8 - Cisaillement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5422900" y="5343914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533900" y="3653316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828800" y="2043423"/>
            <a:ext cx="6119446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Condition de résistance :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ZoneTexte 25"/>
              <p:cNvSpPr txBox="1"/>
              <p:nvPr/>
            </p:nvSpPr>
            <p:spPr>
              <a:xfrm>
                <a:off x="7948246" y="2033758"/>
                <a:ext cx="3446584" cy="846129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hr-H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0" lang="en-US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+mn-ea"/>
                                  <a:cs typeface="+mn-cs"/>
                                  <a:sym typeface="Gill Sans"/>
                                </a:rPr>
                              </m:ctrlPr>
                            </m:sSubPr>
                            <m:e>
                              <m:r>
                                <a:rPr kumimoji="0" lang="en-US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Cambria Math" charset="0"/>
                                  <a:cs typeface="Cambria Math" charset="0"/>
                                  <a:sym typeface="Gill Sans"/>
                                </a:rPr>
                                <m:t>𝜏</m:t>
                              </m:r>
                            </m:e>
                            <m:sub>
                              <m:r>
                                <a:rPr kumimoji="0" lang="fr-FR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+mn-ea"/>
                                  <a:cs typeface="+mn-cs"/>
                                  <a:sym typeface="Gill Sans"/>
                                </a:rPr>
                                <m:t>𝑚𝑜𝑦</m:t>
                              </m:r>
                            </m:sub>
                          </m:sSub>
                        </m:e>
                      </m:d>
                      <m:r>
                        <a:rPr lang="fr-FR" i="1">
                          <a:solidFill>
                            <a:srgbClr val="000000"/>
                          </a:solidFill>
                          <a:latin typeface="Cambria Math" charset="0"/>
                        </a:rPr>
                        <m:t>≤</m:t>
                      </m:r>
                      <m:sSub>
                        <m:sSubPr>
                          <m:ctrlPr>
                            <a:rPr lang="en-US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𝑅</m:t>
                          </m:r>
                        </m:e>
                        <m:sub>
                          <m:r>
                            <a:rPr lang="fr-FR" b="0" i="1" smtClean="0">
                              <a:solidFill>
                                <a:srgbClr val="000000"/>
                              </a:solidFill>
                              <a:latin typeface="Cambria Math" charset="0"/>
                            </a:rPr>
                            <m:t>𝑝𝑔</m:t>
                          </m:r>
                        </m:sub>
                      </m:sSub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6" name="ZoneText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8246" y="2033758"/>
                <a:ext cx="3446584" cy="84612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ZoneTexte 28"/>
              <p:cNvSpPr txBox="1"/>
              <p:nvPr/>
            </p:nvSpPr>
            <p:spPr>
              <a:xfrm>
                <a:off x="7971042" y="3981811"/>
                <a:ext cx="3446584" cy="1308371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𝑅</m:t>
                      </m:r>
                      <m:r>
                        <a:rPr kumimoji="0" lang="fr-FR" sz="4200" b="0" i="1" u="none" strike="noStrike" cap="none" spc="0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𝑝𝑔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=</m:t>
                      </m:r>
                      <m:f>
                        <m:fPr>
                          <m:ctrlPr>
                            <a:rPr kumimoji="0" lang="bg-BG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fPr>
                        <m:num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𝑅</m:t>
                          </m:r>
                          <m:r>
                            <a:rPr kumimoji="0" lang="fr-FR" sz="4200" b="0" i="1" u="none" strike="noStrike" cap="none" spc="0" normalizeH="0" baseline="-2500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𝑒𝑔</m:t>
                          </m:r>
                        </m:num>
                        <m:den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9" name="ZoneText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1042" y="3981811"/>
                <a:ext cx="3446584" cy="130837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13711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8 - Cisaillement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5422900" y="5343914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" name="Grouper 9"/>
          <p:cNvGrpSpPr/>
          <p:nvPr/>
        </p:nvGrpSpPr>
        <p:grpSpPr>
          <a:xfrm>
            <a:off x="1763345" y="1160585"/>
            <a:ext cx="5112240" cy="7354464"/>
            <a:chOff x="1763345" y="1160585"/>
            <a:chExt cx="5112240" cy="7354464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 rotWithShape="1">
            <a:blip r:embed="rId3"/>
            <a:srcRect r="14381"/>
            <a:stretch/>
          </p:blipFill>
          <p:spPr>
            <a:xfrm>
              <a:off x="2115038" y="1295211"/>
              <a:ext cx="4408854" cy="7085212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802923" y="1160585"/>
              <a:ext cx="1072662" cy="791307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4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63345" y="7723742"/>
              <a:ext cx="2034932" cy="791307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4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sp>
        <p:nvSpPr>
          <p:cNvPr id="19" name="ZoneTexte 18"/>
          <p:cNvSpPr txBox="1"/>
          <p:nvPr/>
        </p:nvSpPr>
        <p:spPr>
          <a:xfrm>
            <a:off x="6682154" y="2093835"/>
            <a:ext cx="6322646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F=400 </a:t>
            </a:r>
            <a:r>
              <a:rPr kumimoji="0" lang="fr-FR" sz="4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daN</a:t>
            </a:r>
            <a:endParaRPr kumimoji="0" lang="fr-FR" sz="42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Diamètre 9mm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Acier E335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Coefficient de </a:t>
            </a:r>
            <a:r>
              <a:rPr lang="fr-FR" smtClean="0"/>
              <a:t>sécurité :5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8134639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9 - Torsion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533900" y="3653316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Imag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98" y="995164"/>
            <a:ext cx="7385539" cy="353739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/>
              <p:cNvSpPr txBox="1"/>
              <p:nvPr/>
            </p:nvSpPr>
            <p:spPr>
              <a:xfrm>
                <a:off x="10263471" y="3930049"/>
                <a:ext cx="2115690" cy="1205010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𝜃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=</m:t>
                      </m:r>
                      <m:f>
                        <m:fPr>
                          <m:ctrlPr>
                            <a:rPr kumimoji="0" lang="bg-BG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</m:ctrlPr>
                        </m:fPr>
                        <m:num>
                          <m:r>
                            <a:rPr kumimoji="0" lang="bg-BG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𝛼</m:t>
                          </m:r>
                        </m:num>
                        <m:den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6" name="ZoneText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63471" y="3930049"/>
                <a:ext cx="2115690" cy="120501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ZoneTexte 16"/>
          <p:cNvSpPr txBox="1"/>
          <p:nvPr/>
        </p:nvSpPr>
        <p:spPr>
          <a:xfrm>
            <a:off x="3291678" y="4287730"/>
            <a:ext cx="68191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Angle de torsion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UNITAIRE (rad.mm</a:t>
            </a:r>
            <a:r>
              <a:rPr kumimoji="0" lang="fr-FR" sz="3200" b="0" i="0" u="none" strike="noStrike" cap="none" spc="0" normalizeH="0" baseline="3000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-1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18" name="Connecteur droit avec flèche 17"/>
          <p:cNvCxnSpPr/>
          <p:nvPr/>
        </p:nvCxnSpPr>
        <p:spPr>
          <a:xfrm flipV="1">
            <a:off x="9932457" y="4601248"/>
            <a:ext cx="582815" cy="20542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1" name="Image 2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828" y="5352438"/>
            <a:ext cx="3468126" cy="346224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/>
              <p:cNvSpPr txBox="1"/>
              <p:nvPr/>
            </p:nvSpPr>
            <p:spPr>
              <a:xfrm>
                <a:off x="6701251" y="6394206"/>
                <a:ext cx="3231206" cy="748923"/>
              </a:xfrm>
              <a:prstGeom prst="rect">
                <a:avLst/>
              </a:prstGeom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50800" tIns="50800" rIns="50800" bIns="5080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𝜏</m:t>
                          </m:r>
                        </m:e>
                        <m:sub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𝑀</m:t>
                          </m:r>
                        </m:sub>
                      </m:sSub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=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𝐺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.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𝜃</m:t>
                      </m:r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Cambria Math" charset="0"/>
                          <a:cs typeface="Cambria Math" charset="0"/>
                          <a:sym typeface="Gill Sans"/>
                        </a:rPr>
                        <m:t>.</m:t>
                      </m:r>
                      <m:sSub>
                        <m:sSubPr>
                          <m:ctrlP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𝜌</m:t>
                          </m:r>
                        </m:e>
                        <m:sub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𝑀</m:t>
                          </m:r>
                        </m:sub>
                      </m:sSub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22" name="ZoneText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1251" y="6394206"/>
                <a:ext cx="3231206" cy="74892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/>
              <a:effectLst>
                <a:outerShdw blurRad="38100" dist="25400" dir="5400000" rotWithShape="0">
                  <a:srgbClr val="000000">
                    <a:alpha val="50000"/>
                  </a:srgbClr>
                </a:outerShdw>
                <a:softEdge rad="3175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ZoneTexte 22"/>
          <p:cNvSpPr txBox="1"/>
          <p:nvPr/>
        </p:nvSpPr>
        <p:spPr>
          <a:xfrm>
            <a:off x="4533900" y="5463909"/>
            <a:ext cx="681914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Contrainte tangentielle 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(</a:t>
            </a:r>
            <a:r>
              <a:rPr kumimoji="0" lang="fr-FR" sz="3200" b="0" i="0" u="none" strike="noStrike" cap="none" spc="0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MPa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24" name="Connecteur droit avec flèche 23"/>
          <p:cNvCxnSpPr/>
          <p:nvPr/>
        </p:nvCxnSpPr>
        <p:spPr>
          <a:xfrm>
            <a:off x="6972992" y="6009969"/>
            <a:ext cx="0" cy="561913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 flipH="1" flipV="1">
            <a:off x="9672311" y="7200448"/>
            <a:ext cx="260146" cy="418847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9871556" y="7606696"/>
            <a:ext cx="2329488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Rayon (mm)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30" name="Connecteur droit avec flèche 29"/>
          <p:cNvCxnSpPr/>
          <p:nvPr/>
        </p:nvCxnSpPr>
        <p:spPr>
          <a:xfrm flipV="1">
            <a:off x="8022486" y="7037189"/>
            <a:ext cx="124028" cy="441202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6163782" y="7320985"/>
            <a:ext cx="2944553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Module de Coulomb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(</a:t>
            </a:r>
            <a:r>
              <a:rPr kumimoji="0" lang="fr-FR" sz="3200" b="0" i="0" u="none" strike="noStrike" cap="none" spc="0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Mpa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286979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2" grpId="0" animBg="1"/>
      <p:bldP spid="23" grpId="0"/>
      <p:bldP spid="28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10– Concentration de contrainte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533900" y="3653316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5" name="Image 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746" y="3129457"/>
            <a:ext cx="9744808" cy="3968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9856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 Objectifs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463800"/>
            <a:ext cx="3238500" cy="4826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619750" y="3602504"/>
            <a:ext cx="6896100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Comportement de la perche :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Résistance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Ou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Rupture?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1- Sollicitations simples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73"/>
          <a:stretch/>
        </p:blipFill>
        <p:spPr>
          <a:xfrm>
            <a:off x="2937980" y="1445718"/>
            <a:ext cx="3624825" cy="248979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4"/>
          <a:stretch/>
        </p:blipFill>
        <p:spPr>
          <a:xfrm>
            <a:off x="4960942" y="6164691"/>
            <a:ext cx="3830515" cy="311035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25"/>
          <a:stretch/>
        </p:blipFill>
        <p:spPr>
          <a:xfrm>
            <a:off x="8721561" y="4050790"/>
            <a:ext cx="3672254" cy="326532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04" b="34756"/>
          <a:stretch/>
        </p:blipFill>
        <p:spPr>
          <a:xfrm>
            <a:off x="7125357" y="1508989"/>
            <a:ext cx="3624825" cy="243806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52"/>
          <a:stretch/>
        </p:blipFill>
        <p:spPr>
          <a:xfrm>
            <a:off x="1581893" y="4081301"/>
            <a:ext cx="3624825" cy="258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569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2 - Contraintes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215539" y="2199603"/>
            <a:ext cx="17015006" cy="56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1806819" y="1229936"/>
            <a:ext cx="10709031" cy="2964914"/>
          </a:xfrm>
          <a:prstGeom prst="rect">
            <a:avLst/>
          </a:prstGeom>
          <a:ln/>
          <a:effectLst>
            <a:outerShdw blurRad="38100" dist="25400" dir="5400000" rotWithShape="0">
              <a:srgbClr val="000000">
                <a:alpha val="50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fr-FR" sz="3600" i="1" dirty="0" smtClean="0"/>
              <a:t>Définition :</a:t>
            </a:r>
          </a:p>
          <a:p>
            <a:pPr marL="457200" indent="-457200" algn="l">
              <a:buFontTx/>
              <a:buChar char="-"/>
            </a:pPr>
            <a:r>
              <a:rPr lang="fr-FR" sz="3000" dirty="0" smtClean="0"/>
              <a:t>Les </a:t>
            </a:r>
            <a:r>
              <a:rPr lang="fr-FR" sz="3000" dirty="0"/>
              <a:t>contraintes représentent les efforts de cohésion dans un solide qui permettent à la matière à résister aux </a:t>
            </a:r>
            <a:r>
              <a:rPr lang="fr-FR" sz="3000" dirty="0" smtClean="0"/>
              <a:t>sollicitations.</a:t>
            </a:r>
          </a:p>
          <a:p>
            <a:pPr marL="457200" indent="-457200" algn="l">
              <a:buFontTx/>
              <a:buChar char="-"/>
            </a:pPr>
            <a:r>
              <a:rPr lang="fr-FR" sz="3000" dirty="0" smtClean="0"/>
              <a:t>Les </a:t>
            </a:r>
            <a:r>
              <a:rPr lang="fr-FR" sz="3000" dirty="0"/>
              <a:t>contraintes sont issues d'interaction entre des petites parties de la matière (cristaux, </a:t>
            </a:r>
            <a:r>
              <a:rPr lang="fr-FR" sz="3000" dirty="0" smtClean="0"/>
              <a:t>molécules ...).</a:t>
            </a:r>
          </a:p>
          <a:p>
            <a:pPr marL="457200" indent="-457200" algn="l">
              <a:buFontTx/>
              <a:buChar char="-"/>
            </a:pPr>
            <a:r>
              <a:rPr lang="fr-FR" sz="3000" dirty="0" smtClean="0"/>
              <a:t>L'équivalent </a:t>
            </a:r>
            <a:r>
              <a:rPr lang="fr-FR" sz="3000" dirty="0"/>
              <a:t>de la contrainte pour un fluide parfait est la pression</a:t>
            </a:r>
            <a:r>
              <a:rPr lang="fr-FR" sz="3000" dirty="0" smtClean="0"/>
              <a:t>.</a:t>
            </a:r>
            <a:endParaRPr lang="fr-FR" sz="3000" dirty="0"/>
          </a:p>
        </p:txBody>
      </p:sp>
      <p:sp>
        <p:nvSpPr>
          <p:cNvPr id="5" name="Flèche vers la droite 4"/>
          <p:cNvSpPr/>
          <p:nvPr/>
        </p:nvSpPr>
        <p:spPr>
          <a:xfrm>
            <a:off x="1806819" y="4519241"/>
            <a:ext cx="901212" cy="63304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708031" y="4461302"/>
            <a:ext cx="9281746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Elles produisent </a:t>
            </a:r>
            <a:r>
              <a:rPr kumimoji="0" lang="fr-FR" sz="4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des déformations</a:t>
            </a:r>
            <a:endParaRPr kumimoji="0" lang="fr-FR" sz="4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739" y="5271516"/>
            <a:ext cx="2869907" cy="3834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7883330" y="5337788"/>
                <a:ext cx="1878655" cy="12099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𝜀</m:t>
                          </m:r>
                        </m:e>
                        <m:sub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𝑙</m:t>
                          </m:r>
                        </m:sub>
                      </m:sSub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=</m:t>
                      </m:r>
                      <m:f>
                        <m:fPr>
                          <m:ctrlPr>
                            <a:rPr kumimoji="0" lang="bg-BG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kumimoji="0" lang="el-G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Δ</m:t>
                          </m:r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𝐿</m:t>
                          </m:r>
                        </m:num>
                        <m:den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3330" y="5337788"/>
                <a:ext cx="1878655" cy="120994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/>
              <p:cNvSpPr txBox="1"/>
              <p:nvPr/>
            </p:nvSpPr>
            <p:spPr>
              <a:xfrm>
                <a:off x="7781249" y="6870245"/>
                <a:ext cx="2082814" cy="12099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:pPr marL="0" marR="0" indent="0" algn="ctr" defTabSz="5842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sSubPr>
                        <m:e>
                          <m:r>
                            <a:rPr kumimoji="0" lang="en-US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𝜀</m:t>
                          </m:r>
                        </m:e>
                        <m:sub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𝑑</m:t>
                          </m:r>
                        </m:sub>
                      </m:sSub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=</m:t>
                      </m:r>
                      <m:f>
                        <m:fPr>
                          <m:ctrlPr>
                            <a:rPr kumimoji="0" lang="bg-BG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kumimoji="0" lang="el-G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Δ</m:t>
                          </m:r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Cambria Math" charset="0"/>
                              <a:cs typeface="Cambria Math" charset="0"/>
                              <a:sym typeface="Gill Sans"/>
                            </a:rPr>
                            <m:t>𝐷</m:t>
                          </m:r>
                        </m:num>
                        <m:den>
                          <m: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19" name="ZoneText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1249" y="6870245"/>
                <a:ext cx="2082814" cy="120994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46798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3 - Hypothèses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1779303" y="2337863"/>
            <a:ext cx="791503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4400" dirty="0" smtClean="0"/>
              <a:t>Matériau : </a:t>
            </a:r>
          </a:p>
          <a:p>
            <a:pPr marL="571500" indent="-571500" algn="l">
              <a:buFontTx/>
              <a:buChar char="-"/>
            </a:pPr>
            <a:r>
              <a:rPr lang="fr-FR" sz="4400" dirty="0" smtClean="0"/>
              <a:t>homogène  </a:t>
            </a:r>
          </a:p>
          <a:p>
            <a:pPr marL="571500" indent="-571500" algn="l">
              <a:buFontTx/>
              <a:buChar char="-"/>
            </a:pPr>
            <a:r>
              <a:rPr lang="fr-FR" sz="4400" dirty="0"/>
              <a:t>i</a:t>
            </a:r>
            <a:r>
              <a:rPr lang="fr-FR" sz="4400" dirty="0" smtClean="0"/>
              <a:t>sotrope</a:t>
            </a:r>
          </a:p>
          <a:p>
            <a:pPr marL="571500" indent="-571500" algn="l">
              <a:buFontTx/>
              <a:buChar char="-"/>
            </a:pPr>
            <a:r>
              <a:rPr lang="fr-FR" sz="4400" dirty="0" smtClean="0"/>
              <a:t>Élastique (cours terminale)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530" y="1918683"/>
            <a:ext cx="3229804" cy="253893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4956" y="4538012"/>
            <a:ext cx="3481344" cy="2611008"/>
          </a:xfrm>
          <a:prstGeom prst="rect">
            <a:avLst/>
          </a:prstGeom>
        </p:spPr>
      </p:pic>
      <p:cxnSp>
        <p:nvCxnSpPr>
          <p:cNvPr id="9" name="Connecteur droit 8"/>
          <p:cNvCxnSpPr/>
          <p:nvPr/>
        </p:nvCxnSpPr>
        <p:spPr>
          <a:xfrm>
            <a:off x="6787662" y="1941580"/>
            <a:ext cx="2906672" cy="2336794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6787662" y="1918683"/>
            <a:ext cx="2968869" cy="245057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6180" y="5568728"/>
            <a:ext cx="53975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6132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3 - Hypothèses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342011" y="1794345"/>
            <a:ext cx="95979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3000" dirty="0" smtClean="0"/>
              <a:t>Solides assimilés à des poutres :</a:t>
            </a:r>
          </a:p>
          <a:p>
            <a:pPr marL="571500" indent="-571500" algn="l">
              <a:buFontTx/>
              <a:buChar char="-"/>
            </a:pPr>
            <a:r>
              <a:rPr lang="fr-FR" sz="3000" dirty="0" smtClean="0"/>
              <a:t>Ligne </a:t>
            </a:r>
            <a:r>
              <a:rPr lang="fr-FR" sz="3000" dirty="0"/>
              <a:t>moyenne droite ou à grand rayon de courbure. </a:t>
            </a:r>
            <a:endParaRPr lang="fr-FR" sz="3000" dirty="0" smtClean="0"/>
          </a:p>
          <a:p>
            <a:pPr marL="571500" indent="-571500" algn="l">
              <a:buFontTx/>
              <a:buChar char="-"/>
            </a:pPr>
            <a:r>
              <a:rPr lang="fr-FR" sz="3000" dirty="0"/>
              <a:t>Section droite (S) constante ou variant progressivement. </a:t>
            </a:r>
            <a:endParaRPr lang="fr-FR" sz="3000" dirty="0" smtClean="0"/>
          </a:p>
          <a:p>
            <a:pPr marL="571500" indent="-571500" algn="l">
              <a:buFontTx/>
              <a:buChar char="-"/>
            </a:pPr>
            <a:r>
              <a:rPr lang="fr-FR" sz="3000" dirty="0"/>
              <a:t>Grande </a:t>
            </a:r>
            <a:r>
              <a:rPr lang="fr-FR" sz="3000" dirty="0" smtClean="0"/>
              <a:t>longueur </a:t>
            </a:r>
            <a:r>
              <a:rPr lang="fr-FR" sz="3000" dirty="0"/>
              <a:t>par rapport aux dimensions transversales. </a:t>
            </a:r>
            <a:endParaRPr lang="fr-FR" sz="3000" dirty="0" smtClean="0"/>
          </a:p>
          <a:p>
            <a:pPr marL="571500" indent="-571500" algn="l">
              <a:buFontTx/>
              <a:buChar char="-"/>
            </a:pPr>
            <a:r>
              <a:rPr lang="fr-FR" sz="3000" dirty="0"/>
              <a:t>Existence d'un plan de symétrie.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481978"/>
            <a:ext cx="10116224" cy="23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13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4 – Efforts de cohésion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9" name="Imag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934" y="901869"/>
            <a:ext cx="5240215" cy="350969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/>
              <p:cNvSpPr txBox="1"/>
              <p:nvPr/>
            </p:nvSpPr>
            <p:spPr>
              <a:xfrm>
                <a:off x="7526476" y="2806896"/>
                <a:ext cx="5198924" cy="64633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0" tIns="0" rIns="0" bIns="0" numCol="1" spcCol="38100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kumimoji="0" lang="fr-FR" sz="4200" b="0" i="1" u="none" strike="noStrike" cap="none" spc="0" normalizeH="0" baseline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FillTx/>
                              <a:latin typeface="Cambria Math" charset="0"/>
                              <a:ea typeface="+mn-ea"/>
                              <a:cs typeface="+mn-cs"/>
                              <a:sym typeface="Gill Sans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0" lang="en-US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+mn-ea"/>
                                  <a:cs typeface="+mn-cs"/>
                                  <a:sym typeface="Gill Sans"/>
                                </a:rPr>
                              </m:ctrlPr>
                            </m:sSubPr>
                            <m:e>
                              <m:r>
                                <a:rPr kumimoji="0" lang="en-US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Cambria Math" charset="0"/>
                                  <a:cs typeface="Cambria Math" charset="0"/>
                                  <a:sym typeface="Gill Sans"/>
                                </a:rPr>
                                <m:t>𝜏</m:t>
                              </m:r>
                            </m:e>
                            <m:sub>
                              <m:r>
                                <a:rPr kumimoji="0" lang="fr-FR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+mn-ea"/>
                                  <a:cs typeface="+mn-cs"/>
                                  <a:sym typeface="Gill Sans"/>
                                </a:rPr>
                                <m:t>𝑐𝑜h</m:t>
                              </m:r>
                              <m:r>
                                <a:rPr kumimoji="0" lang="fr-FR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+mn-ea"/>
                                  <a:cs typeface="+mn-cs"/>
                                  <a:sym typeface="Gill Sans"/>
                                </a:rPr>
                                <m:t>é</m:t>
                              </m:r>
                              <m:r>
                                <a:rPr kumimoji="0" lang="fr-FR" sz="4200" b="0" i="1" u="none" strike="noStrike" cap="none" spc="0" normalizeH="0" baseline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FillTx/>
                                  <a:latin typeface="Cambria Math" charset="0"/>
                                  <a:ea typeface="+mn-ea"/>
                                  <a:cs typeface="+mn-cs"/>
                                  <a:sym typeface="Gill Sans"/>
                                </a:rPr>
                                <m:t>𝑠𝑖𝑜𝑛</m:t>
                              </m:r>
                            </m:sub>
                          </m:sSub>
                        </m:e>
                      </m:d>
                      <m:r>
                        <a:rPr kumimoji="0" lang="fr-FR" sz="4200" b="0" i="1" u="none" strike="noStrike" cap="none" spc="0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Cambria Math" charset="0"/>
                          <a:ea typeface="+mn-ea"/>
                          <a:cs typeface="+mn-cs"/>
                          <a:sym typeface="Gill Sans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fr-FR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𝜏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charset="0"/>
                                </a:rPr>
                                <m:t>𝐸</m:t>
                              </m:r>
                              <m:r>
                                <a:rPr lang="fr-FR" b="0" i="1" smtClean="0">
                                  <a:latin typeface="Cambria Math" charset="0"/>
                                </a:rPr>
                                <m:t>2→</m:t>
                              </m:r>
                              <m:r>
                                <a:rPr lang="fr-FR" b="0" i="1" smtClean="0">
                                  <a:latin typeface="Cambria Math" charset="0"/>
                                </a:rPr>
                                <m:t>𝐸</m:t>
                              </m:r>
                              <m:r>
                                <a:rPr lang="fr-FR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kumimoji="0" lang="fr-FR" sz="42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endParaRPr>
              </a:p>
            </p:txBody>
          </p:sp>
        </mc:Choice>
        <mc:Fallback xmlns="">
          <p:sp>
            <p:nvSpPr>
              <p:cNvPr id="3" name="ZoneText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6476" y="2806896"/>
                <a:ext cx="5198924" cy="6463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8" y="5170992"/>
            <a:ext cx="10782301" cy="261398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605906" y="5939918"/>
            <a:ext cx="2179434" cy="12788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830652" y="5829767"/>
            <a:ext cx="2254901" cy="129643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0057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/>
              <a:t>5</a:t>
            </a:r>
            <a:r>
              <a:rPr lang="fr-FR" dirty="0" smtClean="0"/>
              <a:t> – Efforts de cohésion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605906" y="5939918"/>
            <a:ext cx="2179434" cy="12788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830652" y="5829767"/>
            <a:ext cx="2254901" cy="129643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pic>
        <p:nvPicPr>
          <p:cNvPr id="5121" name="Image 6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" t="67300" r="53215" b="2531"/>
          <a:stretch>
            <a:fillRect/>
          </a:stretch>
        </p:blipFill>
        <p:spPr bwMode="auto">
          <a:xfrm>
            <a:off x="3951817" y="6778088"/>
            <a:ext cx="4852748" cy="239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Image 6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" t="1054" r="3268" b="72575"/>
          <a:stretch>
            <a:fillRect/>
          </a:stretch>
        </p:blipFill>
        <p:spPr bwMode="auto">
          <a:xfrm>
            <a:off x="2010581" y="1478858"/>
            <a:ext cx="10048387" cy="207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Image 6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t="29533" r="55112" b="36287"/>
          <a:stretch>
            <a:fillRect/>
          </a:stretch>
        </p:blipFill>
        <p:spPr bwMode="auto">
          <a:xfrm>
            <a:off x="1923330" y="3461977"/>
            <a:ext cx="5221140" cy="305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Image 6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6" t="29747" r="3268" b="35020"/>
          <a:stretch>
            <a:fillRect/>
          </a:stretch>
        </p:blipFill>
        <p:spPr bwMode="auto">
          <a:xfrm>
            <a:off x="7543800" y="3558731"/>
            <a:ext cx="4838384" cy="263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006970" y="4326367"/>
            <a:ext cx="1987061" cy="13489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409825" y="7116445"/>
            <a:ext cx="1114425" cy="838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897879" y="2199233"/>
            <a:ext cx="2542735" cy="9022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13716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0238779" y="4243100"/>
            <a:ext cx="2542735" cy="10455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852619" y="7299800"/>
            <a:ext cx="1987061" cy="13489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2294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6 – Contraintes</a:t>
            </a:r>
            <a:endParaRPr lang="fr-FR"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4572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0" y="9144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1371600"/>
            <a:ext cx="130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662" y="2286000"/>
            <a:ext cx="9401889" cy="550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964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300</Words>
  <Application>Microsoft Macintosh PowerPoint</Application>
  <PresentationFormat>Personnalisé</PresentationFormat>
  <Paragraphs>115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4" baseType="lpstr">
      <vt:lpstr>Arial</vt:lpstr>
      <vt:lpstr>Cambria Math</vt:lpstr>
      <vt:lpstr>Gill Sans</vt:lpstr>
      <vt:lpstr>Helvetica</vt:lpstr>
      <vt:lpstr>Lucida Grande</vt:lpstr>
      <vt:lpstr>White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Morgane Bauer</cp:lastModifiedBy>
  <cp:revision>33</cp:revision>
  <dcterms:modified xsi:type="dcterms:W3CDTF">2016-09-12T22:49:31Z</dcterms:modified>
</cp:coreProperties>
</file>