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6" r:id="rId3"/>
    <p:sldId id="392" r:id="rId4"/>
    <p:sldId id="397" r:id="rId5"/>
    <p:sldId id="310" r:id="rId6"/>
    <p:sldId id="398" r:id="rId7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3429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10287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7145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2057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24003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2743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2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55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7"/>
    <p:restoredTop sz="92276"/>
  </p:normalViewPr>
  <p:slideViewPr>
    <p:cSldViewPr snapToGrid="0" snapToObjects="1">
      <p:cViewPr>
        <p:scale>
          <a:sx n="66" d="100"/>
          <a:sy n="66" d="100"/>
        </p:scale>
        <p:origin x="1432" y="6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5" name="Shape 13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2512515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Texte du titre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pic" sz="half" idx="13"/>
          </p:nvPr>
        </p:nvSpPr>
        <p:spPr>
          <a:xfrm>
            <a:off x="2438400" y="1638300"/>
            <a:ext cx="8128000" cy="45593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88" name="Shape 8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89" name="Shape 8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Refle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sz="quarter" idx="13"/>
          </p:nvPr>
        </p:nvSpPr>
        <p:spPr>
          <a:xfrm>
            <a:off x="7124700" y="1968500"/>
            <a:ext cx="4216400" cy="5626100"/>
          </a:xfrm>
          <a:prstGeom prst="rect">
            <a:avLst/>
          </a:prstGeom>
          <a:ln w="25400"/>
          <a:effectLst>
            <a:reflection stA="50000" endPos="40000" dir="5400000" sy="-100000" algn="bl" rotWithShape="0"/>
          </a:effectLst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anchor="b"/>
          <a:lstStyle>
            <a:lvl1pPr>
              <a:defRPr sz="7000"/>
            </a:lvl1pPr>
          </a:lstStyle>
          <a:p>
            <a:r>
              <a:t>Texte du titre</a:t>
            </a:r>
          </a:p>
        </p:txBody>
      </p:sp>
      <p:sp>
        <p:nvSpPr>
          <p:cNvPr id="99" name="Shape 99"/>
          <p:cNvSpPr>
            <a:spLocks noGrp="1"/>
          </p:cNvSpPr>
          <p:nvPr>
            <p:ph type="body" sz="quarter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0" name="Shape 1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/>
          </p:cNvSpPr>
          <p:nvPr>
            <p:ph type="pic" sz="quarter" idx="13"/>
          </p:nvPr>
        </p:nvSpPr>
        <p:spPr>
          <a:xfrm>
            <a:off x="7175500" y="2882900"/>
            <a:ext cx="4102100" cy="54737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09" name="Shape 109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puces - Dro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Texte du titre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889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333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778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22225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26670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30226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33782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37338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4089400" marR="0" indent="-571500" algn="l" defTabSz="584200" rtl="0" latinLnBrk="0">
        <a:lnSpc>
          <a:spcPct val="100000"/>
        </a:lnSpc>
        <a:spcBef>
          <a:spcPts val="4800"/>
        </a:spcBef>
        <a:spcAft>
          <a:spcPts val="0"/>
        </a:spcAft>
        <a:buClrTx/>
        <a:buSzPct val="171000"/>
        <a:buFontTx/>
        <a:buChar char="•"/>
        <a:tabLst/>
        <a:defRPr sz="4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7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/>
        </p:nvSpPr>
        <p:spPr>
          <a:xfrm flipV="1">
            <a:off x="3291416" y="914118"/>
            <a:ext cx="9713384" cy="28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138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 flipV="1">
            <a:off x="0" y="9334501"/>
            <a:ext cx="9705763" cy="281"/>
          </a:xfrm>
          <a:prstGeom prst="line">
            <a:avLst/>
          </a:prstGeom>
          <a:ln w="38100">
            <a:solidFill>
              <a:srgbClr val="000000"/>
            </a:solidFill>
            <a:miter lim="400000"/>
            <a:tail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sldNum" sz="quarter" idx="4294967295"/>
          </p:nvPr>
        </p:nvSpPr>
        <p:spPr>
          <a:xfrm>
            <a:off x="12382500" y="9105900"/>
            <a:ext cx="2667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1</a:t>
            </a:fld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2687711" y="3544530"/>
            <a:ext cx="8531182" cy="15799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6400"/>
            </a:pPr>
            <a:r>
              <a:rPr lang="fr-FR" sz="4800" dirty="0" smtClean="0">
                <a:solidFill>
                  <a:srgbClr val="E32400"/>
                </a:solidFill>
              </a:rPr>
              <a:t>VIII</a:t>
            </a:r>
            <a:r>
              <a:rPr sz="4800" dirty="0" smtClean="0"/>
              <a:t> </a:t>
            </a:r>
            <a:r>
              <a:rPr sz="4800" dirty="0"/>
              <a:t>| </a:t>
            </a:r>
            <a:r>
              <a:rPr lang="fr-FR" sz="4800" dirty="0" smtClean="0"/>
              <a:t>Phénomène de frottement : </a:t>
            </a:r>
          </a:p>
          <a:p>
            <a:pPr>
              <a:defRPr sz="6400"/>
            </a:pPr>
            <a:r>
              <a:rPr lang="fr-FR" sz="4800" dirty="0" smtClean="0"/>
              <a:t>loi de Coulomb</a:t>
            </a:r>
            <a:endParaRPr sz="4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Frottement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2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18" name="Shape 374"/>
          <p:cNvSpPr/>
          <p:nvPr/>
        </p:nvSpPr>
        <p:spPr>
          <a:xfrm>
            <a:off x="4686300" y="9768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sz="2800" dirty="0" smtClean="0"/>
              <a:t>Nécessaire ou problématique?</a:t>
            </a:r>
            <a:endParaRPr sz="2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7357" y="2106038"/>
            <a:ext cx="8023327" cy="585733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Effort tangentiel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9400" y="465615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Shape 374"/>
          <p:cNvSpPr/>
          <p:nvPr/>
        </p:nvSpPr>
        <p:spPr>
          <a:xfrm>
            <a:off x="4686300" y="9768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sz="2800" dirty="0" smtClean="0"/>
              <a:t>Support</a:t>
            </a:r>
            <a:endParaRPr sz="28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2828"/>
          <a:stretch/>
        </p:blipFill>
        <p:spPr>
          <a:xfrm>
            <a:off x="2914650" y="2441033"/>
            <a:ext cx="82931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302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Effort tangentiel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-279400" y="4656151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Shape 374"/>
          <p:cNvSpPr/>
          <p:nvPr/>
        </p:nvSpPr>
        <p:spPr>
          <a:xfrm>
            <a:off x="4686300" y="9768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sz="2800" dirty="0" smtClean="0"/>
              <a:t>Direction</a:t>
            </a:r>
            <a:endParaRPr sz="2800" dirty="0"/>
          </a:p>
        </p:txBody>
      </p:sp>
      <p:grpSp>
        <p:nvGrpSpPr>
          <p:cNvPr id="12" name="Grouper 11"/>
          <p:cNvGrpSpPr/>
          <p:nvPr/>
        </p:nvGrpSpPr>
        <p:grpSpPr>
          <a:xfrm>
            <a:off x="3181350" y="3394542"/>
            <a:ext cx="6186985" cy="3261882"/>
            <a:chOff x="6110785" y="3317302"/>
            <a:chExt cx="2743200" cy="1568207"/>
          </a:xfrm>
        </p:grpSpPr>
        <p:sp>
          <p:nvSpPr>
            <p:cNvPr id="18" name="Rectangle 17"/>
            <p:cNvSpPr/>
            <p:nvPr/>
          </p:nvSpPr>
          <p:spPr>
            <a:xfrm>
              <a:off x="7212842" y="4404732"/>
              <a:ext cx="1328992" cy="480777"/>
            </a:xfrm>
            <a:prstGeom prst="rect">
              <a:avLst/>
            </a:prstGeom>
            <a:noFill/>
            <a:ln w="19050"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8229517" y="4343317"/>
              <a:ext cx="4795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rgbClr val="41719C"/>
                  </a:solidFill>
                </a:rPr>
                <a:t>S</a:t>
              </a:r>
              <a:r>
                <a:rPr lang="fr-FR" baseline="-25000" dirty="0" smtClean="0">
                  <a:solidFill>
                    <a:srgbClr val="41719C"/>
                  </a:solidFill>
                </a:rPr>
                <a:t>1</a:t>
              </a:r>
              <a:endParaRPr lang="fr-FR" baseline="-25000" dirty="0">
                <a:solidFill>
                  <a:srgbClr val="41719C"/>
                </a:solidFill>
              </a:endParaRPr>
            </a:p>
          </p:txBody>
        </p:sp>
        <p:sp>
          <p:nvSpPr>
            <p:cNvPr id="20" name="Arc 19"/>
            <p:cNvSpPr/>
            <p:nvPr/>
          </p:nvSpPr>
          <p:spPr>
            <a:xfrm rot="5203434">
              <a:off x="7137778" y="3589814"/>
              <a:ext cx="716507" cy="897340"/>
            </a:xfrm>
            <a:prstGeom prst="arc">
              <a:avLst>
                <a:gd name="adj1" fmla="val 16200000"/>
                <a:gd name="adj2" fmla="val 5706626"/>
              </a:avLst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767766" y="3599207"/>
              <a:ext cx="4795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mtClean="0">
                  <a:solidFill>
                    <a:srgbClr val="C00000"/>
                  </a:solidFill>
                </a:rPr>
                <a:t>S</a:t>
              </a:r>
              <a:r>
                <a:rPr lang="fr-FR" baseline="-25000" dirty="0">
                  <a:solidFill>
                    <a:srgbClr val="C00000"/>
                  </a:solidFill>
                </a:rPr>
                <a:t>2</a:t>
              </a:r>
            </a:p>
          </p:txBody>
        </p:sp>
        <p:sp>
          <p:nvSpPr>
            <p:cNvPr id="22" name="Ellipse 21"/>
            <p:cNvSpPr/>
            <p:nvPr/>
          </p:nvSpPr>
          <p:spPr>
            <a:xfrm>
              <a:off x="7458254" y="4384260"/>
              <a:ext cx="45719" cy="45719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7342496" y="4343317"/>
              <a:ext cx="748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mtClean="0"/>
                <a:t>I</a:t>
              </a:r>
              <a:endParaRPr lang="fr-FR"/>
            </a:p>
          </p:txBody>
        </p:sp>
        <p:cxnSp>
          <p:nvCxnSpPr>
            <p:cNvPr id="24" name="Connecteur droit avec flèche 23"/>
            <p:cNvCxnSpPr/>
            <p:nvPr/>
          </p:nvCxnSpPr>
          <p:spPr>
            <a:xfrm flipH="1" flipV="1">
              <a:off x="7475314" y="3411940"/>
              <a:ext cx="0" cy="992793"/>
            </a:xfrm>
            <a:prstGeom prst="straightConnector1">
              <a:avLst/>
            </a:prstGeom>
            <a:ln w="28575">
              <a:solidFill>
                <a:srgbClr val="CD55D5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/>
                <p:cNvSpPr txBox="1"/>
                <p:nvPr/>
              </p:nvSpPr>
              <p:spPr>
                <a:xfrm>
                  <a:off x="6909126" y="3317302"/>
                  <a:ext cx="460469" cy="4341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fr-FR" i="1" smtClean="0">
                                <a:solidFill>
                                  <a:srgbClr val="CD55D5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rgbClr val="CD55D5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fr-FR" b="0" i="1" smtClean="0">
                                    <a:solidFill>
                                      <a:srgbClr val="CD55D5"/>
                                    </a:solidFill>
                                    <a:latin typeface="Cambria Math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fr-FR" b="0" i="1" smtClean="0">
                                    <a:solidFill>
                                      <a:srgbClr val="CD55D5"/>
                                    </a:solidFill>
                                    <a:latin typeface="Cambria Math" charset="0"/>
                                  </a:rPr>
                                  <m:t>1/2</m:t>
                                </m:r>
                              </m:sub>
                            </m:sSub>
                          </m:e>
                        </m:acc>
                      </m:oMath>
                    </m:oMathPara>
                  </a14:m>
                  <a:endParaRPr lang="fr-FR" dirty="0">
                    <a:solidFill>
                      <a:srgbClr val="CD55D5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ZoneTexte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09126" y="3317302"/>
                  <a:ext cx="460469" cy="434158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25000" b="-704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6" name="Connecteur droit 25"/>
            <p:cNvCxnSpPr/>
            <p:nvPr/>
          </p:nvCxnSpPr>
          <p:spPr>
            <a:xfrm flipH="1">
              <a:off x="6110785" y="4404732"/>
              <a:ext cx="2743200" cy="0"/>
            </a:xfrm>
            <a:prstGeom prst="line">
              <a:avLst/>
            </a:prstGeom>
            <a:ln w="12700">
              <a:solidFill>
                <a:srgbClr val="CD55D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Connecteur droit avec flèche 12"/>
          <p:cNvCxnSpPr/>
          <p:nvPr/>
        </p:nvCxnSpPr>
        <p:spPr>
          <a:xfrm>
            <a:off x="6258895" y="5653184"/>
            <a:ext cx="1196087" cy="0"/>
          </a:xfrm>
          <a:prstGeom prst="straightConnector1">
            <a:avLst/>
          </a:prstGeom>
          <a:ln w="28575">
            <a:solidFill>
              <a:srgbClr val="CD55D5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/>
              <p:cNvSpPr txBox="1"/>
              <p:nvPr/>
            </p:nvSpPr>
            <p:spPr>
              <a:xfrm>
                <a:off x="6524727" y="5623883"/>
                <a:ext cx="1038537" cy="903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ln w="0"/>
                              <a:solidFill>
                                <a:srgbClr val="CD55D5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smtClean="0">
                                  <a:ln w="0"/>
                                  <a:solidFill>
                                    <a:srgbClr val="CD55D5"/>
                                  </a:solidFill>
                                  <a:effectLst>
                                    <a:outerShdw blurRad="38100" dist="25400" dir="5400000" algn="ctr" rotWithShape="0">
                                      <a:srgbClr val="6E747A">
                                        <a:alpha val="43000"/>
                                      </a:srgbClr>
                                    </a:outerShdw>
                                  </a:effectLst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fr-FR" i="1" smtClean="0">
                                  <a:ln w="0"/>
                                  <a:solidFill>
                                    <a:srgbClr val="CD55D5"/>
                                  </a:solidFill>
                                  <a:effectLst>
                                    <a:outerShdw blurRad="38100" dist="25400" dir="5400000" algn="ctr" rotWithShape="0">
                                      <a:srgbClr val="6E747A">
                                        <a:alpha val="43000"/>
                                      </a:srgbClr>
                                    </a:outerShdw>
                                  </a:effectLst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fr-FR" i="1" smtClean="0">
                                  <a:ln w="0"/>
                                  <a:solidFill>
                                    <a:srgbClr val="CD55D5"/>
                                  </a:solidFill>
                                  <a:effectLst>
                                    <a:outerShdw blurRad="38100" dist="25400" dir="5400000" algn="ctr" rotWithShape="0">
                                      <a:srgbClr val="6E747A">
                                        <a:alpha val="43000"/>
                                      </a:srgbClr>
                                    </a:outerShdw>
                                  </a:effectLst>
                                  <a:latin typeface="Cambria Math" charset="0"/>
                                </a:rPr>
                                <m:t>1/2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>
                  <a:ln w="0"/>
                  <a:solidFill>
                    <a:srgbClr val="CD55D5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4" name="ZoneTexte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4727" y="5623883"/>
                <a:ext cx="1038537" cy="903052"/>
              </a:xfrm>
              <a:prstGeom prst="rect">
                <a:avLst/>
              </a:prstGeom>
              <a:blipFill rotWithShape="0">
                <a:blip r:embed="rId4"/>
                <a:stretch>
                  <a:fillRect l="-35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Connecteur droit avec flèche 15"/>
          <p:cNvCxnSpPr/>
          <p:nvPr/>
        </p:nvCxnSpPr>
        <p:spPr>
          <a:xfrm flipH="1" flipV="1">
            <a:off x="4980188" y="5660862"/>
            <a:ext cx="1278707" cy="0"/>
          </a:xfrm>
          <a:prstGeom prst="straightConnector1">
            <a:avLst/>
          </a:prstGeom>
          <a:ln w="28575">
            <a:solidFill>
              <a:srgbClr val="1939D5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ZoneTexte 16"/>
              <p:cNvSpPr txBox="1"/>
              <p:nvPr/>
            </p:nvSpPr>
            <p:spPr>
              <a:xfrm>
                <a:off x="4210635" y="5549055"/>
                <a:ext cx="1038537" cy="9030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 smtClean="0">
                              <a:solidFill>
                                <a:srgbClr val="1939D5"/>
                              </a:solidFill>
                              <a:latin typeface="Cambria Math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1939D5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solidFill>
                                    <a:srgbClr val="1939D5"/>
                                  </a:solidFill>
                                  <a:latin typeface="Cambria Math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fr-FR" b="0" i="1" smtClean="0">
                                  <a:solidFill>
                                    <a:srgbClr val="1939D5"/>
                                  </a:solidFill>
                                  <a:latin typeface="Cambria Math" charset="0"/>
                                </a:rPr>
                                <m:t>𝐼</m:t>
                              </m:r>
                              <m:r>
                                <a:rPr lang="fr-FR" b="0" i="1" smtClean="0">
                                  <a:solidFill>
                                    <a:srgbClr val="1939D5"/>
                                  </a:solidFill>
                                  <a:latin typeface="Cambria Math" charset="0"/>
                                </a:rPr>
                                <m:t>,2/1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fr-FR" dirty="0">
                  <a:solidFill>
                    <a:srgbClr val="1939D5"/>
                  </a:solidFill>
                </a:endParaRPr>
              </a:p>
            </p:txBody>
          </p:sp>
        </mc:Choice>
        <mc:Fallback>
          <p:sp>
            <p:nvSpPr>
              <p:cNvPr id="17" name="ZoneTexte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0635" y="5549055"/>
                <a:ext cx="1038537" cy="903052"/>
              </a:xfrm>
              <a:prstGeom prst="rect">
                <a:avLst/>
              </a:prstGeom>
              <a:blipFill rotWithShape="0">
                <a:blip r:embed="rId5"/>
                <a:stretch>
                  <a:fillRect l="-141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4554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Loi de Coulomb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pic>
        <p:nvPicPr>
          <p:cNvPr id="11" name="Imag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535" y="2106038"/>
            <a:ext cx="6673175" cy="4751659"/>
          </a:xfrm>
          <a:prstGeom prst="rect">
            <a:avLst/>
          </a:prstGeom>
        </p:spPr>
      </p:pic>
      <p:sp>
        <p:nvSpPr>
          <p:cNvPr id="12" name="Zone de texte 496"/>
          <p:cNvSpPr txBox="1"/>
          <p:nvPr/>
        </p:nvSpPr>
        <p:spPr>
          <a:xfrm>
            <a:off x="4688731" y="7649800"/>
            <a:ext cx="2723745" cy="8714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fr-FR" sz="3600" dirty="0" err="1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</a:rPr>
              <a:t>T</a:t>
            </a:r>
            <a:r>
              <a:rPr lang="fr-FR" sz="3600" dirty="0">
                <a:solidFill>
                  <a:srgbClr val="000000"/>
                </a:solidFill>
                <a:effectLst/>
                <a:latin typeface="Times New Roman" charset="0"/>
                <a:ea typeface="Times New Roman" charset="0"/>
              </a:rPr>
              <a:t> </a:t>
            </a:r>
            <a:r>
              <a:rPr lang="fr-FR" sz="3600" dirty="0" smtClean="0">
                <a:solidFill>
                  <a:srgbClr val="000000"/>
                </a:solidFill>
                <a:latin typeface="Times New Roman" charset="0"/>
                <a:ea typeface="Times New Roman" charset="0"/>
                <a:sym typeface="Symbol" charset="2"/>
              </a:rPr>
              <a:t>≤ 𝑓.</a:t>
            </a:r>
            <a:r>
              <a:rPr lang="fr-FR" sz="3600" dirty="0" smtClean="0">
                <a:solidFill>
                  <a:srgbClr val="000000"/>
                </a:solidFill>
                <a:effectLst/>
                <a:latin typeface="Cambria Math" charset="0"/>
                <a:ea typeface="Times New Roman" charset="0"/>
                <a:cs typeface="Cambria Math" charset="0"/>
              </a:rPr>
              <a:t>N</a:t>
            </a:r>
            <a:endParaRPr lang="fr-FR" sz="3600" dirty="0">
              <a:effectLst/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40564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/>
          <p:nvPr/>
        </p:nvSpPr>
        <p:spPr>
          <a:xfrm flipV="1">
            <a:off x="3951816" y="863581"/>
            <a:ext cx="9052983" cy="19"/>
          </a:xfrm>
          <a:prstGeom prst="line">
            <a:avLst/>
          </a:prstGeom>
          <a:ln w="38100">
            <a:solidFill>
              <a:srgbClr val="E32400"/>
            </a:solidFill>
            <a:miter lim="400000"/>
            <a:headEnd type="diamond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372" name="dropped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524000" cy="9753600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Shape 373"/>
          <p:cNvSpPr/>
          <p:nvPr/>
        </p:nvSpPr>
        <p:spPr>
          <a:xfrm>
            <a:off x="1151466" y="9313333"/>
            <a:ext cx="8542868" cy="21087"/>
          </a:xfrm>
          <a:prstGeom prst="line">
            <a:avLst/>
          </a:prstGeom>
          <a:ln w="38100">
            <a:solidFill>
              <a:srgbClr val="00A3D7"/>
            </a:solidFill>
            <a:miter lim="400000"/>
            <a:tailEnd type="oval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374" name="Shape 374"/>
          <p:cNvSpPr/>
          <p:nvPr/>
        </p:nvSpPr>
        <p:spPr>
          <a:xfrm>
            <a:off x="4533900" y="76389"/>
            <a:ext cx="8229600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r>
              <a:rPr lang="fr-FR" dirty="0" smtClean="0"/>
              <a:t>Loi de Coulomb</a:t>
            </a:r>
            <a:endParaRPr dirty="0"/>
          </a:p>
        </p:txBody>
      </p:sp>
      <p:sp>
        <p:nvSpPr>
          <p:cNvPr id="375" name="Shape 375"/>
          <p:cNvSpPr>
            <a:spLocks noGrp="1"/>
          </p:cNvSpPr>
          <p:nvPr>
            <p:ph type="sldNum" sz="quarter" idx="4294967295"/>
          </p:nvPr>
        </p:nvSpPr>
        <p:spPr>
          <a:xfrm>
            <a:off x="12306300" y="9105900"/>
            <a:ext cx="419100" cy="4572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8" name="Shape 374"/>
          <p:cNvSpPr/>
          <p:nvPr/>
        </p:nvSpPr>
        <p:spPr>
          <a:xfrm>
            <a:off x="4533900" y="824474"/>
            <a:ext cx="82296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/>
          </a:lstStyle>
          <a:p>
            <a:endParaRPr sz="2800" dirty="0"/>
          </a:p>
        </p:txBody>
      </p:sp>
      <p:sp>
        <p:nvSpPr>
          <p:cNvPr id="2" name="Rectangle 1"/>
          <p:cNvSpPr/>
          <p:nvPr/>
        </p:nvSpPr>
        <p:spPr>
          <a:xfrm>
            <a:off x="1151466" y="2295578"/>
            <a:ext cx="1287942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4400" smtClean="0">
                <a:latin typeface="Times New Roman" charset="0"/>
                <a:ea typeface="Times New Roman" charset="0"/>
              </a:rPr>
              <a:t>	Quelques </a:t>
            </a:r>
            <a:r>
              <a:rPr lang="fr-FR" sz="4400" dirty="0">
                <a:latin typeface="Times New Roman" charset="0"/>
                <a:ea typeface="Times New Roman" charset="0"/>
              </a:rPr>
              <a:t>exemples de coefficient de frottement </a:t>
            </a:r>
            <a:r>
              <a:rPr lang="fr-FR" sz="4400" dirty="0" smtClean="0">
                <a:latin typeface="Times New Roman" charset="0"/>
                <a:ea typeface="Times New Roman" charset="0"/>
              </a:rPr>
              <a:t>:</a:t>
            </a:r>
          </a:p>
          <a:p>
            <a:pPr marL="571500" indent="-571500" algn="l">
              <a:buFont typeface="Arial" charset="0"/>
              <a:buChar char="•"/>
            </a:pPr>
            <a:r>
              <a:rPr lang="fr-FR" sz="4400" dirty="0" smtClean="0">
                <a:latin typeface="Times New Roman" charset="0"/>
                <a:ea typeface="Times New Roman" charset="0"/>
              </a:rPr>
              <a:t>Acier</a:t>
            </a:r>
            <a:r>
              <a:rPr lang="fr-FR" sz="4400" dirty="0">
                <a:latin typeface="Times New Roman" charset="0"/>
                <a:ea typeface="Times New Roman" charset="0"/>
              </a:rPr>
              <a:t> / acier : 0,15- </a:t>
            </a:r>
            <a:r>
              <a:rPr lang="fr-FR" sz="4400" dirty="0" smtClean="0">
                <a:latin typeface="Times New Roman" charset="0"/>
                <a:ea typeface="Times New Roman" charset="0"/>
              </a:rPr>
              <a:t>0.3</a:t>
            </a:r>
            <a:endParaRPr lang="fr-FR" sz="4800" dirty="0" smtClean="0">
              <a:latin typeface="Times New Roman" charset="0"/>
              <a:ea typeface="Times New Roman" charset="0"/>
            </a:endParaRPr>
          </a:p>
          <a:p>
            <a:pPr marL="571500" indent="-571500" algn="l">
              <a:buFont typeface="Arial" charset="0"/>
              <a:buChar char="•"/>
            </a:pPr>
            <a:r>
              <a:rPr lang="fr-FR" sz="4400" dirty="0" smtClean="0">
                <a:latin typeface="Times New Roman" charset="0"/>
                <a:ea typeface="Times New Roman" charset="0"/>
              </a:rPr>
              <a:t>Acier</a:t>
            </a:r>
            <a:r>
              <a:rPr lang="fr-FR" sz="4400" dirty="0">
                <a:latin typeface="Times New Roman" charset="0"/>
                <a:ea typeface="Times New Roman" charset="0"/>
              </a:rPr>
              <a:t> / glace : 0,02 </a:t>
            </a:r>
            <a:endParaRPr lang="fr-FR" sz="4800" dirty="0" smtClean="0">
              <a:latin typeface="Times New Roman" charset="0"/>
              <a:ea typeface="Times New Roman" charset="0"/>
            </a:endParaRPr>
          </a:p>
          <a:p>
            <a:pPr marL="571500" indent="-571500" algn="l">
              <a:buFont typeface="Arial" charset="0"/>
              <a:buChar char="•"/>
            </a:pPr>
            <a:r>
              <a:rPr lang="fr-FR" sz="4400" dirty="0" smtClean="0">
                <a:latin typeface="Times New Roman" charset="0"/>
                <a:ea typeface="Times New Roman" charset="0"/>
              </a:rPr>
              <a:t>Acier</a:t>
            </a:r>
            <a:r>
              <a:rPr lang="fr-FR" sz="4400" dirty="0">
                <a:latin typeface="Times New Roman" charset="0"/>
                <a:ea typeface="Times New Roman" charset="0"/>
              </a:rPr>
              <a:t> / bronze : 0,05 avec lubrification </a:t>
            </a:r>
            <a:r>
              <a:rPr lang="fr-FR" sz="4400" dirty="0" smtClean="0">
                <a:latin typeface="Times New Roman" charset="0"/>
                <a:ea typeface="Times New Roman" charset="0"/>
              </a:rPr>
              <a:t>onctueuse.</a:t>
            </a:r>
            <a:endParaRPr lang="fr-FR" sz="4800" dirty="0" smtClean="0">
              <a:latin typeface="Times New Roman" charset="0"/>
              <a:ea typeface="Times New Roman" charset="0"/>
            </a:endParaRPr>
          </a:p>
          <a:p>
            <a:pPr marL="571500" indent="-571500" algn="l">
              <a:buFont typeface="Arial" charset="0"/>
              <a:buChar char="•"/>
            </a:pPr>
            <a:r>
              <a:rPr lang="fr-FR" sz="4400" dirty="0" smtClean="0">
                <a:latin typeface="Times New Roman" charset="0"/>
                <a:ea typeface="Times New Roman" charset="0"/>
              </a:rPr>
              <a:t>Acier</a:t>
            </a:r>
            <a:r>
              <a:rPr lang="fr-FR" sz="4400" dirty="0">
                <a:latin typeface="Times New Roman" charset="0"/>
                <a:ea typeface="Times New Roman" charset="0"/>
              </a:rPr>
              <a:t> / garnitures de freins : 0,25 (pression maxi 20 </a:t>
            </a:r>
            <a:r>
              <a:rPr lang="fr-FR" sz="4400" dirty="0" err="1">
                <a:latin typeface="Times New Roman" charset="0"/>
                <a:ea typeface="Times New Roman" charset="0"/>
              </a:rPr>
              <a:t>MPa</a:t>
            </a:r>
            <a:r>
              <a:rPr lang="fr-FR" sz="4400" dirty="0">
                <a:latin typeface="Times New Roman" charset="0"/>
                <a:ea typeface="Times New Roman" charset="0"/>
              </a:rPr>
              <a:t> , </a:t>
            </a:r>
            <a:r>
              <a:rPr lang="fr-FR" sz="4400" dirty="0" err="1">
                <a:latin typeface="Times New Roman" charset="0"/>
                <a:ea typeface="Times New Roman" charset="0"/>
              </a:rPr>
              <a:t>T</a:t>
            </a:r>
            <a:r>
              <a:rPr lang="fr-FR" sz="4400" dirty="0">
                <a:latin typeface="Times New Roman" charset="0"/>
                <a:ea typeface="Times New Roman" charset="0"/>
              </a:rPr>
              <a:t>°&lt;</a:t>
            </a:r>
            <a:r>
              <a:rPr lang="fr-FR" sz="4400" dirty="0" smtClean="0">
                <a:latin typeface="Times New Roman" charset="0"/>
                <a:ea typeface="Times New Roman" charset="0"/>
              </a:rPr>
              <a:t>200°C)</a:t>
            </a:r>
            <a:endParaRPr lang="fr-FR" sz="4800" dirty="0" smtClean="0">
              <a:latin typeface="Times New Roman" charset="0"/>
              <a:ea typeface="Times New Roman" charset="0"/>
            </a:endParaRPr>
          </a:p>
          <a:p>
            <a:pPr marL="571500" indent="-571500" algn="l">
              <a:buFont typeface="Arial" charset="0"/>
              <a:buChar char="•"/>
            </a:pPr>
            <a:r>
              <a:rPr lang="fr-FR" sz="4400" dirty="0" smtClean="0">
                <a:latin typeface="Times New Roman" charset="0"/>
                <a:ea typeface="Times New Roman" charset="0"/>
              </a:rPr>
              <a:t>Pneu</a:t>
            </a:r>
            <a:r>
              <a:rPr lang="fr-FR" sz="4400" dirty="0">
                <a:latin typeface="Times New Roman" charset="0"/>
                <a:ea typeface="Times New Roman" charset="0"/>
              </a:rPr>
              <a:t> / route sèche : </a:t>
            </a:r>
            <a:r>
              <a:rPr lang="fr-FR" sz="4400" dirty="0" smtClean="0">
                <a:latin typeface="Times New Roman" charset="0"/>
                <a:ea typeface="Times New Roman" charset="0"/>
              </a:rPr>
              <a:t>0,5</a:t>
            </a:r>
            <a:endParaRPr lang="fr-FR" sz="4800" dirty="0" smtClean="0">
              <a:latin typeface="Times New Roman" charset="0"/>
              <a:ea typeface="Times New Roman" charset="0"/>
            </a:endParaRPr>
          </a:p>
          <a:p>
            <a:pPr marL="571500" indent="-571500" algn="l">
              <a:buFont typeface="Arial" charset="0"/>
              <a:buChar char="•"/>
            </a:pPr>
            <a:r>
              <a:rPr lang="fr-FR" sz="4400" dirty="0" smtClean="0">
                <a:latin typeface="Times New Roman" charset="0"/>
                <a:ea typeface="Times New Roman" charset="0"/>
              </a:rPr>
              <a:t>Pneu</a:t>
            </a:r>
            <a:r>
              <a:rPr lang="fr-FR" sz="4400" dirty="0">
                <a:latin typeface="Times New Roman" charset="0"/>
                <a:ea typeface="Times New Roman" charset="0"/>
              </a:rPr>
              <a:t> / route mouillée : 0,35</a:t>
            </a:r>
            <a:endParaRPr lang="fr-FR" sz="4800" dirty="0">
              <a:latin typeface="Times New Roman" charset="0"/>
              <a:ea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4535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1222</TotalTime>
  <Words>40</Words>
  <Application>Microsoft Macintosh PowerPoint</Application>
  <PresentationFormat>Personnalisé</PresentationFormat>
  <Paragraphs>30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4" baseType="lpstr">
      <vt:lpstr>Cambria Math</vt:lpstr>
      <vt:lpstr>Gill Sans</vt:lpstr>
      <vt:lpstr>Helvetica</vt:lpstr>
      <vt:lpstr>Lucida Grande</vt:lpstr>
      <vt:lpstr>Symbol</vt:lpstr>
      <vt:lpstr>Times New Roman</vt:lpstr>
      <vt:lpstr>Arial</vt:lpstr>
      <vt:lpstr>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Morgane Bauer</cp:lastModifiedBy>
  <cp:revision>157</cp:revision>
  <dcterms:modified xsi:type="dcterms:W3CDTF">2017-04-24T13:41:49Z</dcterms:modified>
</cp:coreProperties>
</file>