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76" r:id="rId3"/>
    <p:sldId id="392" r:id="rId4"/>
    <p:sldId id="310" r:id="rId5"/>
    <p:sldId id="311" r:id="rId6"/>
    <p:sldId id="333" r:id="rId7"/>
    <p:sldId id="335" r:id="rId8"/>
    <p:sldId id="393" r:id="rId9"/>
    <p:sldId id="394" r:id="rId10"/>
    <p:sldId id="395" r:id="rId11"/>
    <p:sldId id="396" r:id="rId12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1pPr>
    <a:lvl2pPr marL="0" marR="0" indent="3429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2pPr>
    <a:lvl3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3pPr>
    <a:lvl4pPr marL="0" marR="0" indent="10287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4pPr>
    <a:lvl5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5pPr>
    <a:lvl6pPr marL="0" marR="0" indent="17145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6pPr>
    <a:lvl7pPr marL="0" marR="0" indent="2057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7pPr>
    <a:lvl8pPr marL="0" marR="0" indent="24003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8pPr>
    <a:lvl9pPr marL="0" marR="0" indent="2743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407"/>
    <p:restoredTop sz="92276"/>
  </p:normalViewPr>
  <p:slideViewPr>
    <p:cSldViewPr snapToGrid="0" snapToObjects="1">
      <p:cViewPr>
        <p:scale>
          <a:sx n="68" d="100"/>
          <a:sy n="68" d="100"/>
        </p:scale>
        <p:origin x="1376" y="5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5" name="Shape 13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82512515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584200" latinLnBrk="0">
      <a:defRPr sz="2200">
        <a:latin typeface="Lucida Grande"/>
        <a:ea typeface="Lucida Grande"/>
        <a:cs typeface="Lucida Grande"/>
        <a:sym typeface="Lucida Grande"/>
      </a:defRPr>
    </a:lvl1pPr>
    <a:lvl2pPr indent="228600" defTabSz="584200" latinLnBrk="0">
      <a:defRPr sz="2200">
        <a:latin typeface="Lucida Grande"/>
        <a:ea typeface="Lucida Grande"/>
        <a:cs typeface="Lucida Grande"/>
        <a:sym typeface="Lucida Grande"/>
      </a:defRPr>
    </a:lvl2pPr>
    <a:lvl3pPr indent="457200" defTabSz="584200" latinLnBrk="0">
      <a:defRPr sz="2200">
        <a:latin typeface="Lucida Grande"/>
        <a:ea typeface="Lucida Grande"/>
        <a:cs typeface="Lucida Grande"/>
        <a:sym typeface="Lucida Grande"/>
      </a:defRPr>
    </a:lvl3pPr>
    <a:lvl4pPr indent="685800" defTabSz="584200" latinLnBrk="0">
      <a:defRPr sz="2200">
        <a:latin typeface="Lucida Grande"/>
        <a:ea typeface="Lucida Grande"/>
        <a:cs typeface="Lucida Grande"/>
        <a:sym typeface="Lucida Grande"/>
      </a:defRPr>
    </a:lvl4pPr>
    <a:lvl5pPr indent="914400" defTabSz="584200" latinLnBrk="0">
      <a:defRPr sz="2200">
        <a:latin typeface="Lucida Grande"/>
        <a:ea typeface="Lucida Grande"/>
        <a:cs typeface="Lucida Grande"/>
        <a:sym typeface="Lucida Grande"/>
      </a:defRPr>
    </a:lvl5pPr>
    <a:lvl6pPr indent="1143000" defTabSz="584200" latinLnBrk="0">
      <a:defRPr sz="2200">
        <a:latin typeface="Lucida Grande"/>
        <a:ea typeface="Lucida Grande"/>
        <a:cs typeface="Lucida Grande"/>
        <a:sym typeface="Lucida Grande"/>
      </a:defRPr>
    </a:lvl6pPr>
    <a:lvl7pPr indent="1371600" defTabSz="584200" latinLnBrk="0">
      <a:defRPr sz="2200">
        <a:latin typeface="Lucida Grande"/>
        <a:ea typeface="Lucida Grande"/>
        <a:cs typeface="Lucida Grande"/>
        <a:sym typeface="Lucida Grande"/>
      </a:defRPr>
    </a:lvl7pPr>
    <a:lvl8pPr indent="1600200" defTabSz="584200" latinLnBrk="0">
      <a:defRPr sz="2200">
        <a:latin typeface="Lucida Grande"/>
        <a:ea typeface="Lucida Grande"/>
        <a:cs typeface="Lucida Grande"/>
        <a:sym typeface="Lucida Grande"/>
      </a:defRPr>
    </a:lvl8pPr>
    <a:lvl9pPr indent="1828800" defTabSz="584200" latinLnBrk="0">
      <a:defRPr sz="2200">
        <a:latin typeface="Lucida Grande"/>
        <a:ea typeface="Lucida Grande"/>
        <a:cs typeface="Lucida Grande"/>
        <a:sym typeface="Lucida Grand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fr-FR" sz="2200" dirty="0" smtClean="0">
                <a:effectLst/>
                <a:latin typeface="Lucida Grande"/>
                <a:ea typeface="Lucida Grande"/>
                <a:cs typeface="Lucida Grande"/>
                <a:sym typeface="Lucida Grande"/>
              </a:rPr>
              <a:t>Si le solide est 2 fois plus lourd, il sera 2 fois plus difficile à entrainer en rotation.</a:t>
            </a:r>
          </a:p>
          <a:p>
            <a:pPr lvl="0"/>
            <a:r>
              <a:rPr lang="fr-FR" sz="2200" dirty="0" smtClean="0">
                <a:effectLst/>
                <a:latin typeface="Lucida Grande"/>
                <a:ea typeface="Lucida Grande"/>
                <a:cs typeface="Lucida Grande"/>
                <a:sym typeface="Lucida Grande"/>
              </a:rPr>
              <a:t>Si le solide est 2 fois plus éloigné de l’axe, il sera 4 fois plus difficile à entrainer en rotation.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772501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Texte du titre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600"/>
            </a:lvl1pPr>
            <a:lvl2pPr marL="0" indent="0" algn="ctr">
              <a:spcBef>
                <a:spcPts val="0"/>
              </a:spcBef>
              <a:buSzTx/>
              <a:buNone/>
              <a:defRPr sz="3600"/>
            </a:lvl2pPr>
            <a:lvl3pPr marL="0" indent="0" algn="ctr">
              <a:spcBef>
                <a:spcPts val="0"/>
              </a:spcBef>
              <a:buSzTx/>
              <a:buNone/>
              <a:defRPr sz="3600"/>
            </a:lvl3pPr>
            <a:lvl4pPr marL="0" indent="0" algn="ctr">
              <a:spcBef>
                <a:spcPts val="0"/>
              </a:spcBef>
              <a:buSzTx/>
              <a:buNone/>
              <a:defRPr sz="3600"/>
            </a:lvl4pPr>
            <a:lvl5pPr marL="0" indent="0" algn="ctr">
              <a:spcBef>
                <a:spcPts val="0"/>
              </a:spcBef>
              <a:buSzTx/>
              <a:buNone/>
              <a:defRPr sz="36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Reflet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/>
          </p:cNvSpPr>
          <p:nvPr>
            <p:ph type="pic" sz="half" idx="13"/>
          </p:nvPr>
        </p:nvSpPr>
        <p:spPr>
          <a:xfrm>
            <a:off x="2438400" y="1638300"/>
            <a:ext cx="8128000" cy="4559300"/>
          </a:xfrm>
          <a:prstGeom prst="rect">
            <a:avLst/>
          </a:prstGeom>
          <a:ln w="25400"/>
          <a:effectLst>
            <a:reflection stA="50000" endPos="40000" dir="5400000" sy="-100000" algn="bl" rotWithShape="0"/>
          </a:effectLst>
        </p:spPr>
        <p:txBody>
          <a:bodyPr lIns="91439" tIns="45719" rIns="91439" bIns="45719" anchor="t"/>
          <a:lstStyle/>
          <a:p>
            <a:endParaRPr/>
          </a:p>
        </p:txBody>
      </p:sp>
      <p:sp>
        <p:nvSpPr>
          <p:cNvPr id="79" name="Shape 79"/>
          <p:cNvSpPr>
            <a:spLocks noGrp="1"/>
          </p:cNvSpPr>
          <p:nvPr>
            <p:ph type="title"/>
          </p:nvPr>
        </p:nvSpPr>
        <p:spPr>
          <a:xfrm>
            <a:off x="1270000" y="7366000"/>
            <a:ext cx="10464800" cy="1701800"/>
          </a:xfrm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80" name="Shape 8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/>
          </p:cNvSpPr>
          <p:nvPr>
            <p:ph type="pic" sz="quarter" idx="13"/>
          </p:nvPr>
        </p:nvSpPr>
        <p:spPr>
          <a:xfrm>
            <a:off x="7124700" y="1968500"/>
            <a:ext cx="4216400" cy="5626100"/>
          </a:xfrm>
          <a:prstGeom prst="rect">
            <a:avLst/>
          </a:prstGeom>
        </p:spPr>
        <p:txBody>
          <a:bodyPr lIns="91439" tIns="45719" rIns="91439" bIns="45719" anchor="t"/>
          <a:lstStyle/>
          <a:p>
            <a:endParaRPr/>
          </a:p>
        </p:txBody>
      </p:sp>
      <p:sp>
        <p:nvSpPr>
          <p:cNvPr id="88" name="Shape 88"/>
          <p:cNvSpPr>
            <a:spLocks noGrp="1"/>
          </p:cNvSpPr>
          <p:nvPr>
            <p:ph type="title"/>
          </p:nvPr>
        </p:nvSpPr>
        <p:spPr>
          <a:xfrm>
            <a:off x="635000" y="1409700"/>
            <a:ext cx="5867400" cy="3302000"/>
          </a:xfrm>
          <a:prstGeom prst="rect">
            <a:avLst/>
          </a:prstGeom>
        </p:spPr>
        <p:txBody>
          <a:bodyPr anchor="b"/>
          <a:lstStyle>
            <a:lvl1pPr>
              <a:defRPr sz="7000"/>
            </a:lvl1pPr>
          </a:lstStyle>
          <a:p>
            <a:r>
              <a:t>Texte du titre</a:t>
            </a:r>
          </a:p>
        </p:txBody>
      </p:sp>
      <p:sp>
        <p:nvSpPr>
          <p:cNvPr id="89" name="Shape 89"/>
          <p:cNvSpPr>
            <a:spLocks noGrp="1"/>
          </p:cNvSpPr>
          <p:nvPr>
            <p:ph type="body" sz="quarter" idx="1"/>
          </p:nvPr>
        </p:nvSpPr>
        <p:spPr>
          <a:xfrm>
            <a:off x="635000" y="4787900"/>
            <a:ext cx="5867400" cy="33020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0" algn="ctr">
              <a:spcBef>
                <a:spcPts val="0"/>
              </a:spcBef>
              <a:buSzTx/>
              <a:buNone/>
              <a:defRPr sz="3400"/>
            </a:lvl2pPr>
            <a:lvl3pPr marL="0" indent="0" algn="ctr">
              <a:spcBef>
                <a:spcPts val="0"/>
              </a:spcBef>
              <a:buSzTx/>
              <a:buNone/>
              <a:defRPr sz="3400"/>
            </a:lvl3pPr>
            <a:lvl4pPr marL="0" indent="0" algn="ctr">
              <a:spcBef>
                <a:spcPts val="0"/>
              </a:spcBef>
              <a:buSzTx/>
              <a:buNone/>
              <a:defRPr sz="3400"/>
            </a:lvl4pPr>
            <a:lvl5pPr marL="0" indent="0" algn="ctr">
              <a:spcBef>
                <a:spcPts val="0"/>
              </a:spcBef>
              <a:buSzTx/>
              <a:buNone/>
              <a:defRPr sz="34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90" name="Shape 9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Refle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/>
          </p:cNvSpPr>
          <p:nvPr>
            <p:ph type="pic" sz="quarter" idx="13"/>
          </p:nvPr>
        </p:nvSpPr>
        <p:spPr>
          <a:xfrm>
            <a:off x="7124700" y="1968500"/>
            <a:ext cx="4216400" cy="5626100"/>
          </a:xfrm>
          <a:prstGeom prst="rect">
            <a:avLst/>
          </a:prstGeom>
          <a:ln w="25400"/>
          <a:effectLst>
            <a:reflection stA="50000" endPos="40000" dir="5400000" sy="-100000" algn="bl" rotWithShape="0"/>
          </a:effectLst>
        </p:spPr>
        <p:txBody>
          <a:bodyPr lIns="91439" tIns="45719" rIns="91439" bIns="45719" anchor="t"/>
          <a:lstStyle/>
          <a:p>
            <a:endParaRPr/>
          </a:p>
        </p:txBody>
      </p:sp>
      <p:sp>
        <p:nvSpPr>
          <p:cNvPr id="98" name="Shape 98"/>
          <p:cNvSpPr>
            <a:spLocks noGrp="1"/>
          </p:cNvSpPr>
          <p:nvPr>
            <p:ph type="title"/>
          </p:nvPr>
        </p:nvSpPr>
        <p:spPr>
          <a:xfrm>
            <a:off x="635000" y="1409700"/>
            <a:ext cx="5867400" cy="3302000"/>
          </a:xfrm>
          <a:prstGeom prst="rect">
            <a:avLst/>
          </a:prstGeom>
        </p:spPr>
        <p:txBody>
          <a:bodyPr anchor="b"/>
          <a:lstStyle>
            <a:lvl1pPr>
              <a:defRPr sz="7000"/>
            </a:lvl1pPr>
          </a:lstStyle>
          <a:p>
            <a:r>
              <a:t>Texte du titre</a:t>
            </a:r>
          </a:p>
        </p:txBody>
      </p:sp>
      <p:sp>
        <p:nvSpPr>
          <p:cNvPr id="99" name="Shape 99"/>
          <p:cNvSpPr>
            <a:spLocks noGrp="1"/>
          </p:cNvSpPr>
          <p:nvPr>
            <p:ph type="body" sz="quarter" idx="1"/>
          </p:nvPr>
        </p:nvSpPr>
        <p:spPr>
          <a:xfrm>
            <a:off x="635000" y="4787900"/>
            <a:ext cx="5867400" cy="33020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0" algn="ctr">
              <a:spcBef>
                <a:spcPts val="0"/>
              </a:spcBef>
              <a:buSzTx/>
              <a:buNone/>
              <a:defRPr sz="3400"/>
            </a:lvl2pPr>
            <a:lvl3pPr marL="0" indent="0" algn="ctr">
              <a:spcBef>
                <a:spcPts val="0"/>
              </a:spcBef>
              <a:buSzTx/>
              <a:buNone/>
              <a:defRPr sz="3400"/>
            </a:lvl3pPr>
            <a:lvl4pPr marL="0" indent="0" algn="ctr">
              <a:spcBef>
                <a:spcPts val="0"/>
              </a:spcBef>
              <a:buSzTx/>
              <a:buNone/>
              <a:defRPr sz="3400"/>
            </a:lvl4pPr>
            <a:lvl5pPr marL="0" indent="0" algn="ctr">
              <a:spcBef>
                <a:spcPts val="0"/>
              </a:spcBef>
              <a:buSzTx/>
              <a:buNone/>
              <a:defRPr sz="34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00" name="Shape 10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, puces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/>
          </p:cNvSpPr>
          <p:nvPr>
            <p:ph type="pic" sz="quarter" idx="13"/>
          </p:nvPr>
        </p:nvSpPr>
        <p:spPr>
          <a:xfrm>
            <a:off x="7175500" y="2882900"/>
            <a:ext cx="4102100" cy="5473700"/>
          </a:xfrm>
          <a:prstGeom prst="rect">
            <a:avLst/>
          </a:prstGeom>
        </p:spPr>
        <p:txBody>
          <a:bodyPr lIns="91439" tIns="45719" rIns="91439" bIns="45719" anchor="t"/>
          <a:lstStyle/>
          <a:p>
            <a:endParaRPr/>
          </a:p>
        </p:txBody>
      </p:sp>
      <p:sp>
        <p:nvSpPr>
          <p:cNvPr id="108" name="Shape 10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109" name="Shape 109"/>
          <p:cNvSpPr>
            <a:spLocks noGrp="1"/>
          </p:cNvSpPr>
          <p:nvPr>
            <p:ph type="body" sz="half" idx="1"/>
          </p:nvPr>
        </p:nvSpPr>
        <p:spPr>
          <a:xfrm>
            <a:off x="1270000" y="2768600"/>
            <a:ext cx="50419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10" name="Shape 1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et puces - Gau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118" name="Shape 118"/>
          <p:cNvSpPr>
            <a:spLocks noGrp="1"/>
          </p:cNvSpPr>
          <p:nvPr>
            <p:ph type="body" sz="half" idx="1"/>
          </p:nvPr>
        </p:nvSpPr>
        <p:spPr>
          <a:xfrm>
            <a:off x="1270000" y="2768600"/>
            <a:ext cx="50419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19" name="Shape 11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et puces - Dro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127" name="Shape 127"/>
          <p:cNvSpPr>
            <a:spLocks noGrp="1"/>
          </p:cNvSpPr>
          <p:nvPr>
            <p:ph type="body" sz="quarter" idx="1"/>
          </p:nvPr>
        </p:nvSpPr>
        <p:spPr>
          <a:xfrm>
            <a:off x="7772400" y="2768600"/>
            <a:ext cx="39624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28" name="Shape 12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body" idx="1"/>
          </p:nvPr>
        </p:nvSpPr>
        <p:spPr>
          <a:xfrm>
            <a:off x="1270000" y="1270000"/>
            <a:ext cx="10464800" cy="721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3" name="Shape 3"/>
          <p:cNvSpPr>
            <a:spLocks noGrp="1"/>
          </p:cNvSpPr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r>
              <a:t>Texte du titre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24600" y="9258300"/>
            <a:ext cx="342900" cy="3683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9pPr>
    </p:titleStyle>
    <p:bodyStyle>
      <a:lvl1pPr marL="889000" marR="0" indent="-571500" algn="l" defTabSz="584200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1pPr>
      <a:lvl2pPr marL="1333500" marR="0" indent="-571500" algn="l" defTabSz="584200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2pPr>
      <a:lvl3pPr marL="1778000" marR="0" indent="-571500" algn="l" defTabSz="584200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3pPr>
      <a:lvl4pPr marL="2222500" marR="0" indent="-571500" algn="l" defTabSz="584200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4pPr>
      <a:lvl5pPr marL="2667000" marR="0" indent="-571500" algn="l" defTabSz="584200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5pPr>
      <a:lvl6pPr marL="3022600" marR="0" indent="-571500" algn="l" defTabSz="584200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6pPr>
      <a:lvl7pPr marL="3378200" marR="0" indent="-571500" algn="l" defTabSz="584200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7pPr>
      <a:lvl8pPr marL="3733800" marR="0" indent="-571500" algn="l" defTabSz="584200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8pPr>
      <a:lvl9pPr marL="4089400" marR="0" indent="-571500" algn="l" defTabSz="584200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/>
          <p:nvPr/>
        </p:nvSpPr>
        <p:spPr>
          <a:xfrm flipV="1">
            <a:off x="3291416" y="914118"/>
            <a:ext cx="9713384" cy="281"/>
          </a:xfrm>
          <a:prstGeom prst="line">
            <a:avLst/>
          </a:prstGeom>
          <a:ln w="38100">
            <a:solidFill>
              <a:srgbClr val="000000"/>
            </a:solidFill>
            <a:miter lim="400000"/>
            <a:headEnd type="diamond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pic>
        <p:nvPicPr>
          <p:cNvPr id="138" name="dropped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524000" cy="9753600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Shape 139"/>
          <p:cNvSpPr/>
          <p:nvPr/>
        </p:nvSpPr>
        <p:spPr>
          <a:xfrm flipV="1">
            <a:off x="0" y="9334501"/>
            <a:ext cx="9705763" cy="281"/>
          </a:xfrm>
          <a:prstGeom prst="line">
            <a:avLst/>
          </a:prstGeom>
          <a:ln w="38100">
            <a:solidFill>
              <a:srgbClr val="000000"/>
            </a:solidFill>
            <a:miter lim="400000"/>
            <a:tailEnd type="diamond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40" name="Shape 140"/>
          <p:cNvSpPr>
            <a:spLocks noGrp="1"/>
          </p:cNvSpPr>
          <p:nvPr>
            <p:ph type="sldNum" sz="quarter" idx="4294967295"/>
          </p:nvPr>
        </p:nvSpPr>
        <p:spPr>
          <a:xfrm>
            <a:off x="12382500" y="9105900"/>
            <a:ext cx="266700" cy="4572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2400"/>
            </a:lvl1pPr>
          </a:lstStyle>
          <a:p>
            <a:fld id="{86CB4B4D-7CA3-9044-876B-883B54F8677D}" type="slidenum">
              <a:t>1</a:t>
            </a:fld>
            <a:endParaRPr/>
          </a:p>
        </p:txBody>
      </p:sp>
      <p:sp>
        <p:nvSpPr>
          <p:cNvPr id="141" name="Shape 141"/>
          <p:cNvSpPr/>
          <p:nvPr/>
        </p:nvSpPr>
        <p:spPr>
          <a:xfrm>
            <a:off x="1517510" y="3913862"/>
            <a:ext cx="10871566" cy="841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6400"/>
            </a:pPr>
            <a:r>
              <a:rPr lang="fr-FR" sz="4800" dirty="0" smtClean="0">
                <a:solidFill>
                  <a:srgbClr val="E32400"/>
                </a:solidFill>
              </a:rPr>
              <a:t>VIII</a:t>
            </a:r>
            <a:r>
              <a:rPr sz="4800" dirty="0" smtClean="0"/>
              <a:t> </a:t>
            </a:r>
            <a:r>
              <a:rPr sz="4800" dirty="0"/>
              <a:t>| </a:t>
            </a:r>
            <a:r>
              <a:rPr lang="fr-FR" sz="4800" dirty="0" smtClean="0"/>
              <a:t>Principe fondamental de la dynamique</a:t>
            </a:r>
            <a:endParaRPr sz="48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Shape 371"/>
          <p:cNvSpPr/>
          <p:nvPr/>
        </p:nvSpPr>
        <p:spPr>
          <a:xfrm flipV="1">
            <a:off x="3951816" y="863581"/>
            <a:ext cx="9052983" cy="19"/>
          </a:xfrm>
          <a:prstGeom prst="line">
            <a:avLst/>
          </a:prstGeom>
          <a:ln w="38100">
            <a:solidFill>
              <a:srgbClr val="E32400"/>
            </a:solidFill>
            <a:miter lim="400000"/>
            <a:headEnd type="diamond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pic>
        <p:nvPicPr>
          <p:cNvPr id="372" name="dropped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524000" cy="9753600"/>
          </a:xfrm>
          <a:prstGeom prst="rect">
            <a:avLst/>
          </a:prstGeom>
          <a:ln w="12700">
            <a:miter lim="400000"/>
          </a:ln>
        </p:spPr>
      </p:pic>
      <p:sp>
        <p:nvSpPr>
          <p:cNvPr id="373" name="Shape 373"/>
          <p:cNvSpPr/>
          <p:nvPr/>
        </p:nvSpPr>
        <p:spPr>
          <a:xfrm>
            <a:off x="1151466" y="9313333"/>
            <a:ext cx="8542868" cy="21087"/>
          </a:xfrm>
          <a:prstGeom prst="line">
            <a:avLst/>
          </a:prstGeom>
          <a:ln w="38100">
            <a:solidFill>
              <a:srgbClr val="00A3D7"/>
            </a:solidFill>
            <a:miter lim="400000"/>
            <a:tailEnd type="oval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74" name="Shape 374"/>
          <p:cNvSpPr/>
          <p:nvPr/>
        </p:nvSpPr>
        <p:spPr>
          <a:xfrm>
            <a:off x="4533900" y="76389"/>
            <a:ext cx="8229600" cy="748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/>
          </a:lstStyle>
          <a:p>
            <a:r>
              <a:rPr lang="fr-FR" dirty="0" smtClean="0"/>
              <a:t>Mouvement de rotation</a:t>
            </a:r>
            <a:endParaRPr dirty="0"/>
          </a:p>
        </p:txBody>
      </p:sp>
      <p:sp>
        <p:nvSpPr>
          <p:cNvPr id="375" name="Shape 375"/>
          <p:cNvSpPr>
            <a:spLocks noGrp="1"/>
          </p:cNvSpPr>
          <p:nvPr>
            <p:ph type="sldNum" sz="quarter" idx="4294967295"/>
          </p:nvPr>
        </p:nvSpPr>
        <p:spPr>
          <a:xfrm>
            <a:off x="12306300" y="9105900"/>
            <a:ext cx="419100" cy="4572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2400"/>
            </a:lvl1pPr>
          </a:lstStyle>
          <a:p>
            <a:fld id="{86CB4B4D-7CA3-9044-876B-883B54F8677D}" type="slidenum">
              <a:t>10</a:t>
            </a:fld>
            <a:endParaRPr/>
          </a:p>
        </p:txBody>
      </p:sp>
      <p:sp>
        <p:nvSpPr>
          <p:cNvPr id="8" name="Shape 374"/>
          <p:cNvSpPr/>
          <p:nvPr/>
        </p:nvSpPr>
        <p:spPr>
          <a:xfrm>
            <a:off x="4533900" y="824474"/>
            <a:ext cx="8229600" cy="533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/>
          </a:lstStyle>
          <a:p>
            <a:endParaRPr sz="2800" dirty="0"/>
          </a:p>
        </p:txBody>
      </p:sp>
      <p:sp>
        <p:nvSpPr>
          <p:cNvPr id="14" name="Rectangle 7"/>
          <p:cNvSpPr>
            <a:spLocks/>
          </p:cNvSpPr>
          <p:nvPr/>
        </p:nvSpPr>
        <p:spPr bwMode="auto">
          <a:xfrm>
            <a:off x="2565399" y="6411272"/>
            <a:ext cx="104394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algn="ctr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defRPr>
            </a:lvl1pPr>
            <a:lvl2pPr marL="742950" indent="-285750" algn="ctr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defRPr>
            </a:lvl2pPr>
            <a:lvl3pPr marL="1143000" indent="-228600" algn="ctr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defRPr>
            </a:lvl3pPr>
            <a:lvl4pPr marL="1600200" indent="-228600" algn="ctr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defRPr>
            </a:lvl4pPr>
            <a:lvl5pPr marL="2057400" indent="-228600" algn="ctr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defRPr>
            </a:lvl9pPr>
          </a:lstStyle>
          <a:p>
            <a:pPr algn="l" eaLnBrk="1" hangingPunct="1"/>
            <a:endParaRPr lang="en-US" altLang="fr-FR" sz="3200" dirty="0">
              <a:solidFill>
                <a:schemeClr val="tx1"/>
              </a:solidFill>
              <a:ea typeface="Gill Sans" charset="0"/>
              <a:cs typeface="Gill Sans" charset="0"/>
            </a:endParaRPr>
          </a:p>
        </p:txBody>
      </p:sp>
      <p:pic>
        <p:nvPicPr>
          <p:cNvPr id="11" name="Image 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316" y="1200150"/>
            <a:ext cx="4953000" cy="47167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2131" y="6214721"/>
            <a:ext cx="7281334" cy="2442258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Rectangle 16"/>
          <p:cNvSpPr/>
          <p:nvPr/>
        </p:nvSpPr>
        <p:spPr>
          <a:xfrm>
            <a:off x="9004297" y="6515399"/>
            <a:ext cx="2159003" cy="2442258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4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52680173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Shape 371"/>
          <p:cNvSpPr/>
          <p:nvPr/>
        </p:nvSpPr>
        <p:spPr>
          <a:xfrm flipV="1">
            <a:off x="3951816" y="863581"/>
            <a:ext cx="9052983" cy="19"/>
          </a:xfrm>
          <a:prstGeom prst="line">
            <a:avLst/>
          </a:prstGeom>
          <a:ln w="38100">
            <a:solidFill>
              <a:srgbClr val="E32400"/>
            </a:solidFill>
            <a:miter lim="400000"/>
            <a:headEnd type="diamond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pic>
        <p:nvPicPr>
          <p:cNvPr id="372" name="dropped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524000" cy="9753600"/>
          </a:xfrm>
          <a:prstGeom prst="rect">
            <a:avLst/>
          </a:prstGeom>
          <a:ln w="12700">
            <a:miter lim="400000"/>
          </a:ln>
        </p:spPr>
      </p:pic>
      <p:sp>
        <p:nvSpPr>
          <p:cNvPr id="373" name="Shape 373"/>
          <p:cNvSpPr/>
          <p:nvPr/>
        </p:nvSpPr>
        <p:spPr>
          <a:xfrm>
            <a:off x="1151466" y="9313333"/>
            <a:ext cx="8542868" cy="21087"/>
          </a:xfrm>
          <a:prstGeom prst="line">
            <a:avLst/>
          </a:prstGeom>
          <a:ln w="38100">
            <a:solidFill>
              <a:srgbClr val="00A3D7"/>
            </a:solidFill>
            <a:miter lim="400000"/>
            <a:tailEnd type="oval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74" name="Shape 374"/>
          <p:cNvSpPr/>
          <p:nvPr/>
        </p:nvSpPr>
        <p:spPr>
          <a:xfrm>
            <a:off x="4533900" y="76389"/>
            <a:ext cx="8229600" cy="748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/>
          </a:lstStyle>
          <a:p>
            <a:r>
              <a:rPr lang="fr-FR" dirty="0" smtClean="0"/>
              <a:t>Torseur dynamique</a:t>
            </a:r>
            <a:endParaRPr dirty="0"/>
          </a:p>
        </p:txBody>
      </p:sp>
      <p:sp>
        <p:nvSpPr>
          <p:cNvPr id="375" name="Shape 375"/>
          <p:cNvSpPr>
            <a:spLocks noGrp="1"/>
          </p:cNvSpPr>
          <p:nvPr>
            <p:ph type="sldNum" sz="quarter" idx="4294967295"/>
          </p:nvPr>
        </p:nvSpPr>
        <p:spPr>
          <a:xfrm>
            <a:off x="12306300" y="9105900"/>
            <a:ext cx="419100" cy="4572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2400"/>
            </a:lvl1pPr>
          </a:lstStyle>
          <a:p>
            <a:fld id="{86CB4B4D-7CA3-9044-876B-883B54F8677D}" type="slidenum">
              <a:t>11</a:t>
            </a:fld>
            <a:endParaRPr/>
          </a:p>
        </p:txBody>
      </p:sp>
      <p:sp>
        <p:nvSpPr>
          <p:cNvPr id="8" name="Shape 374"/>
          <p:cNvSpPr/>
          <p:nvPr/>
        </p:nvSpPr>
        <p:spPr>
          <a:xfrm>
            <a:off x="4533900" y="824474"/>
            <a:ext cx="8229600" cy="533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/>
          </a:lstStyle>
          <a:p>
            <a:endParaRPr sz="2800" dirty="0"/>
          </a:p>
        </p:txBody>
      </p:sp>
      <p:sp>
        <p:nvSpPr>
          <p:cNvPr id="14" name="Rectangle 7"/>
          <p:cNvSpPr>
            <a:spLocks/>
          </p:cNvSpPr>
          <p:nvPr/>
        </p:nvSpPr>
        <p:spPr bwMode="auto">
          <a:xfrm>
            <a:off x="2565399" y="6411272"/>
            <a:ext cx="104394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algn="ctr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defRPr>
            </a:lvl1pPr>
            <a:lvl2pPr marL="742950" indent="-285750" algn="ctr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defRPr>
            </a:lvl2pPr>
            <a:lvl3pPr marL="1143000" indent="-228600" algn="ctr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defRPr>
            </a:lvl3pPr>
            <a:lvl4pPr marL="1600200" indent="-228600" algn="ctr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defRPr>
            </a:lvl4pPr>
            <a:lvl5pPr marL="2057400" indent="-228600" algn="ctr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defRPr>
            </a:lvl9pPr>
          </a:lstStyle>
          <a:p>
            <a:pPr algn="l" eaLnBrk="1" hangingPunct="1"/>
            <a:endParaRPr lang="en-US" altLang="fr-FR" sz="3200" dirty="0">
              <a:solidFill>
                <a:schemeClr val="tx1"/>
              </a:solidFill>
              <a:ea typeface="Gill Sans" charset="0"/>
              <a:cs typeface="Gill Sans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004297" y="6515399"/>
            <a:ext cx="2159003" cy="2442258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4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pic>
        <p:nvPicPr>
          <p:cNvPr id="13" name="Image 1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2233" y="3028511"/>
            <a:ext cx="7281334" cy="2442258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14"/>
          <p:cNvSpPr/>
          <p:nvPr/>
        </p:nvSpPr>
        <p:spPr>
          <a:xfrm>
            <a:off x="7162797" y="2990223"/>
            <a:ext cx="2159003" cy="2442258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4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176667354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Shape 371"/>
          <p:cNvSpPr/>
          <p:nvPr/>
        </p:nvSpPr>
        <p:spPr>
          <a:xfrm flipV="1">
            <a:off x="3951816" y="863581"/>
            <a:ext cx="9052983" cy="19"/>
          </a:xfrm>
          <a:prstGeom prst="line">
            <a:avLst/>
          </a:prstGeom>
          <a:ln w="38100">
            <a:solidFill>
              <a:srgbClr val="E32400"/>
            </a:solidFill>
            <a:miter lim="400000"/>
            <a:headEnd type="diamond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pic>
        <p:nvPicPr>
          <p:cNvPr id="372" name="dropped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524000" cy="9753600"/>
          </a:xfrm>
          <a:prstGeom prst="rect">
            <a:avLst/>
          </a:prstGeom>
          <a:ln w="12700">
            <a:miter lim="400000"/>
          </a:ln>
        </p:spPr>
      </p:pic>
      <p:sp>
        <p:nvSpPr>
          <p:cNvPr id="373" name="Shape 373"/>
          <p:cNvSpPr/>
          <p:nvPr/>
        </p:nvSpPr>
        <p:spPr>
          <a:xfrm>
            <a:off x="1151466" y="9313333"/>
            <a:ext cx="8542868" cy="21087"/>
          </a:xfrm>
          <a:prstGeom prst="line">
            <a:avLst/>
          </a:prstGeom>
          <a:ln w="38100">
            <a:solidFill>
              <a:srgbClr val="00A3D7"/>
            </a:solidFill>
            <a:miter lim="400000"/>
            <a:tailEnd type="oval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74" name="Shape 374"/>
          <p:cNvSpPr/>
          <p:nvPr/>
        </p:nvSpPr>
        <p:spPr>
          <a:xfrm>
            <a:off x="4533900" y="76389"/>
            <a:ext cx="8229600" cy="748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/>
          </a:lstStyle>
          <a:p>
            <a:r>
              <a:rPr lang="fr-FR" dirty="0" smtClean="0"/>
              <a:t>Un peu d’histoire</a:t>
            </a:r>
            <a:r>
              <a:rPr lang="is-IS" dirty="0" smtClean="0"/>
              <a:t>…</a:t>
            </a:r>
            <a:endParaRPr dirty="0"/>
          </a:p>
        </p:txBody>
      </p:sp>
      <p:sp>
        <p:nvSpPr>
          <p:cNvPr id="375" name="Shape 375"/>
          <p:cNvSpPr>
            <a:spLocks noGrp="1"/>
          </p:cNvSpPr>
          <p:nvPr>
            <p:ph type="sldNum" sz="quarter" idx="4294967295"/>
          </p:nvPr>
        </p:nvSpPr>
        <p:spPr>
          <a:xfrm>
            <a:off x="12306300" y="9105900"/>
            <a:ext cx="419100" cy="4572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2400"/>
            </a:lvl1pPr>
          </a:lstStyle>
          <a:p>
            <a:fld id="{86CB4B4D-7CA3-9044-876B-883B54F8677D}" type="slidenum">
              <a:t>2</a:t>
            </a:fld>
            <a:endParaRPr/>
          </a:p>
        </p:txBody>
      </p:sp>
      <p:sp>
        <p:nvSpPr>
          <p:cNvPr id="8" name="Shape 374"/>
          <p:cNvSpPr/>
          <p:nvPr/>
        </p:nvSpPr>
        <p:spPr>
          <a:xfrm>
            <a:off x="4533900" y="824474"/>
            <a:ext cx="8229600" cy="533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/>
          </a:lstStyle>
          <a:p>
            <a:endParaRPr sz="2800" dirty="0"/>
          </a:p>
        </p:txBody>
      </p:sp>
      <p:pic>
        <p:nvPicPr>
          <p:cNvPr id="9" name="Imag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8233" y="1933574"/>
            <a:ext cx="3213735" cy="219868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1524000" y="5354811"/>
            <a:ext cx="1072726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3200" dirty="0" smtClean="0">
                <a:latin typeface="Times New Roman" charset="0"/>
                <a:ea typeface="Times New Roman" charset="0"/>
              </a:rPr>
              <a:t>Principe d’inertie de Galilée:</a:t>
            </a:r>
            <a:endParaRPr lang="fr-FR" sz="3200" dirty="0">
              <a:latin typeface="Times New Roman" charset="0"/>
              <a:ea typeface="Times New Roman" charset="0"/>
            </a:endParaRPr>
          </a:p>
          <a:p>
            <a:pPr marL="342900" lvl="0" indent="-342900" algn="just">
              <a:buFont typeface="Times New Roman" charset="0"/>
              <a:buChar char="-"/>
            </a:pPr>
            <a:r>
              <a:rPr lang="fr-FR" sz="3200" dirty="0">
                <a:latin typeface="Times New Roman" charset="0"/>
                <a:ea typeface="Times New Roman" charset="0"/>
              </a:rPr>
              <a:t>Tout corps possède une certaine inertie qui l’oblige à conserver sa vitesse, à moins qu’une force extérieure l’oblige à arrêter ce mouvement.</a:t>
            </a:r>
          </a:p>
          <a:p>
            <a:pPr marL="457200" algn="just"/>
            <a:r>
              <a:rPr lang="fr-FR" sz="3200" dirty="0">
                <a:latin typeface="Times New Roman" charset="0"/>
                <a:ea typeface="Times New Roman" charset="0"/>
              </a:rPr>
              <a:t> </a:t>
            </a:r>
          </a:p>
        </p:txBody>
      </p:sp>
      <p:sp>
        <p:nvSpPr>
          <p:cNvPr id="18" name="Shape 374"/>
          <p:cNvSpPr/>
          <p:nvPr/>
        </p:nvSpPr>
        <p:spPr>
          <a:xfrm>
            <a:off x="4686300" y="976874"/>
            <a:ext cx="8229600" cy="533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/>
          </a:lstStyle>
          <a:p>
            <a:r>
              <a:rPr lang="fr-FR" sz="2800" dirty="0" smtClean="0"/>
              <a:t>Galilée</a:t>
            </a:r>
            <a:endParaRPr sz="28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Shape 371"/>
          <p:cNvSpPr/>
          <p:nvPr/>
        </p:nvSpPr>
        <p:spPr>
          <a:xfrm flipV="1">
            <a:off x="3951816" y="863581"/>
            <a:ext cx="9052983" cy="19"/>
          </a:xfrm>
          <a:prstGeom prst="line">
            <a:avLst/>
          </a:prstGeom>
          <a:ln w="38100">
            <a:solidFill>
              <a:srgbClr val="E32400"/>
            </a:solidFill>
            <a:miter lim="400000"/>
            <a:headEnd type="diamond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pic>
        <p:nvPicPr>
          <p:cNvPr id="372" name="dropped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524000" cy="9753600"/>
          </a:xfrm>
          <a:prstGeom prst="rect">
            <a:avLst/>
          </a:prstGeom>
          <a:ln w="12700">
            <a:miter lim="400000"/>
          </a:ln>
        </p:spPr>
      </p:pic>
      <p:sp>
        <p:nvSpPr>
          <p:cNvPr id="373" name="Shape 373"/>
          <p:cNvSpPr/>
          <p:nvPr/>
        </p:nvSpPr>
        <p:spPr>
          <a:xfrm>
            <a:off x="1151466" y="9313333"/>
            <a:ext cx="8542868" cy="21087"/>
          </a:xfrm>
          <a:prstGeom prst="line">
            <a:avLst/>
          </a:prstGeom>
          <a:ln w="38100">
            <a:solidFill>
              <a:srgbClr val="00A3D7"/>
            </a:solidFill>
            <a:miter lim="400000"/>
            <a:tailEnd type="oval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74" name="Shape 374"/>
          <p:cNvSpPr/>
          <p:nvPr/>
        </p:nvSpPr>
        <p:spPr>
          <a:xfrm>
            <a:off x="4533900" y="76389"/>
            <a:ext cx="8229600" cy="748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/>
          </a:lstStyle>
          <a:p>
            <a:r>
              <a:rPr lang="fr-FR" dirty="0" smtClean="0"/>
              <a:t>Un peu d’histoire</a:t>
            </a:r>
            <a:r>
              <a:rPr lang="is-IS" dirty="0" smtClean="0"/>
              <a:t>…</a:t>
            </a:r>
            <a:endParaRPr dirty="0"/>
          </a:p>
        </p:txBody>
      </p:sp>
      <p:sp>
        <p:nvSpPr>
          <p:cNvPr id="375" name="Shape 375"/>
          <p:cNvSpPr>
            <a:spLocks noGrp="1"/>
          </p:cNvSpPr>
          <p:nvPr>
            <p:ph type="sldNum" sz="quarter" idx="4294967295"/>
          </p:nvPr>
        </p:nvSpPr>
        <p:spPr>
          <a:xfrm>
            <a:off x="12306300" y="9105900"/>
            <a:ext cx="419100" cy="4572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2400"/>
            </a:lvl1pPr>
          </a:lstStyle>
          <a:p>
            <a:fld id="{86CB4B4D-7CA3-9044-876B-883B54F8677D}" type="slidenum">
              <a:t>3</a:t>
            </a:fld>
            <a:endParaRPr/>
          </a:p>
        </p:txBody>
      </p:sp>
      <p:sp>
        <p:nvSpPr>
          <p:cNvPr id="8" name="Shape 374"/>
          <p:cNvSpPr/>
          <p:nvPr/>
        </p:nvSpPr>
        <p:spPr>
          <a:xfrm>
            <a:off x="4533900" y="824474"/>
            <a:ext cx="8229600" cy="533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/>
          </a:lstStyle>
          <a:p>
            <a:endParaRPr sz="2800" dirty="0"/>
          </a:p>
        </p:txBody>
      </p:sp>
      <p:pic>
        <p:nvPicPr>
          <p:cNvPr id="11" name="Image 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9905" y="1573397"/>
            <a:ext cx="4328795" cy="216574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-279400" y="465615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51466" y="4474148"/>
            <a:ext cx="1134533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3200" b="1" i="1" u="sng" dirty="0">
                <a:solidFill>
                  <a:schemeClr val="tx1"/>
                </a:solidFill>
                <a:latin typeface="Arial" charset="0"/>
              </a:rPr>
              <a:t>1ère loi :</a:t>
            </a:r>
            <a:r>
              <a:rPr lang="fr-FR" altLang="fr-FR" sz="3200" b="1" u="sng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fr-FR" altLang="fr-FR" sz="3200" dirty="0">
                <a:solidFill>
                  <a:schemeClr val="tx1"/>
                </a:solidFill>
                <a:latin typeface="Arial" charset="0"/>
              </a:rPr>
              <a:t>	Dans un repère galiléen, tout objet en état de mouvement rectiligne uniforme et n’étant soumis à aucune force extérieure, conserve son mouvement.</a:t>
            </a:r>
            <a:endParaRPr lang="fr-FR" altLang="fr-FR" sz="32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51466" y="6601353"/>
            <a:ext cx="1262188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3200" b="1" i="1" u="sng" dirty="0">
                <a:solidFill>
                  <a:schemeClr val="tx1"/>
                </a:solidFill>
                <a:latin typeface="Arial" charset="0"/>
              </a:rPr>
              <a:t>2ème loi :</a:t>
            </a:r>
            <a:r>
              <a:rPr lang="fr-FR" altLang="fr-FR" sz="3200" b="1" u="sng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fr-FR" altLang="fr-FR" sz="3200" dirty="0" smtClean="0">
                <a:solidFill>
                  <a:schemeClr val="tx1"/>
                </a:solidFill>
                <a:latin typeface="Arial" charset="0"/>
              </a:rPr>
              <a:t> Force </a:t>
            </a:r>
            <a:r>
              <a:rPr lang="fr-FR" altLang="fr-FR" sz="3200" dirty="0">
                <a:solidFill>
                  <a:schemeClr val="tx1"/>
                </a:solidFill>
                <a:latin typeface="Arial" charset="0"/>
              </a:rPr>
              <a:t>= masse * accélération</a:t>
            </a:r>
            <a:endParaRPr lang="fr-FR" altLang="fr-FR" sz="32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51466" y="7506832"/>
            <a:ext cx="112500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3200" b="1" i="1" u="sng" dirty="0">
                <a:solidFill>
                  <a:schemeClr val="tx1"/>
                </a:solidFill>
                <a:latin typeface="Arial" charset="0"/>
              </a:rPr>
              <a:t>3ème loi </a:t>
            </a:r>
            <a:r>
              <a:rPr lang="fr-FR" altLang="fr-FR" sz="3200" b="1" i="1" u="sng" dirty="0" smtClean="0">
                <a:solidFill>
                  <a:schemeClr val="tx1"/>
                </a:solidFill>
                <a:latin typeface="Arial" charset="0"/>
              </a:rPr>
              <a:t>:</a:t>
            </a:r>
            <a:r>
              <a:rPr lang="fr-FR" altLang="fr-FR" sz="3200" b="1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fr-FR" altLang="fr-FR" sz="3200" dirty="0" smtClean="0">
                <a:solidFill>
                  <a:schemeClr val="tx1"/>
                </a:solidFill>
                <a:latin typeface="Arial" charset="0"/>
              </a:rPr>
              <a:t>Tout </a:t>
            </a:r>
            <a:r>
              <a:rPr lang="fr-FR" altLang="fr-FR" sz="3200" dirty="0">
                <a:solidFill>
                  <a:schemeClr val="tx1"/>
                </a:solidFill>
                <a:latin typeface="Arial" charset="0"/>
              </a:rPr>
              <a:t>corps soumis à une force exerce en retour une force de </a:t>
            </a:r>
            <a:r>
              <a:rPr lang="fr-FR" altLang="fr-FR" sz="3200" dirty="0" smtClean="0">
                <a:solidFill>
                  <a:schemeClr val="tx1"/>
                </a:solidFill>
                <a:latin typeface="Arial" charset="0"/>
              </a:rPr>
              <a:t>même </a:t>
            </a:r>
            <a:r>
              <a:rPr lang="fr-FR" altLang="fr-FR" sz="3200" dirty="0">
                <a:solidFill>
                  <a:schemeClr val="tx1"/>
                </a:solidFill>
                <a:latin typeface="Arial" charset="0"/>
              </a:rPr>
              <a:t>intensité et de direction opposée.</a:t>
            </a:r>
            <a:endParaRPr lang="fr-FR" altLang="fr-FR" sz="32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" name="Shape 374"/>
          <p:cNvSpPr/>
          <p:nvPr/>
        </p:nvSpPr>
        <p:spPr>
          <a:xfrm>
            <a:off x="4686300" y="976874"/>
            <a:ext cx="8229600" cy="533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/>
          </a:lstStyle>
          <a:p>
            <a:r>
              <a:rPr lang="fr-FR" sz="2800" dirty="0" smtClean="0"/>
              <a:t>Newton</a:t>
            </a:r>
            <a:endParaRPr sz="2800" dirty="0"/>
          </a:p>
        </p:txBody>
      </p:sp>
    </p:spTree>
    <p:extLst>
      <p:ext uri="{BB962C8B-B14F-4D97-AF65-F5344CB8AC3E}">
        <p14:creationId xmlns:p14="http://schemas.microsoft.com/office/powerpoint/2010/main" val="157530227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Shape 371"/>
          <p:cNvSpPr/>
          <p:nvPr/>
        </p:nvSpPr>
        <p:spPr>
          <a:xfrm flipV="1">
            <a:off x="3951816" y="863581"/>
            <a:ext cx="9052983" cy="19"/>
          </a:xfrm>
          <a:prstGeom prst="line">
            <a:avLst/>
          </a:prstGeom>
          <a:ln w="38100">
            <a:solidFill>
              <a:srgbClr val="E32400"/>
            </a:solidFill>
            <a:miter lim="400000"/>
            <a:headEnd type="diamond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pic>
        <p:nvPicPr>
          <p:cNvPr id="372" name="dropped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524000" cy="9753600"/>
          </a:xfrm>
          <a:prstGeom prst="rect">
            <a:avLst/>
          </a:prstGeom>
          <a:ln w="12700">
            <a:miter lim="400000"/>
          </a:ln>
        </p:spPr>
      </p:pic>
      <p:sp>
        <p:nvSpPr>
          <p:cNvPr id="373" name="Shape 373"/>
          <p:cNvSpPr/>
          <p:nvPr/>
        </p:nvSpPr>
        <p:spPr>
          <a:xfrm>
            <a:off x="1151466" y="9313333"/>
            <a:ext cx="8542868" cy="21087"/>
          </a:xfrm>
          <a:prstGeom prst="line">
            <a:avLst/>
          </a:prstGeom>
          <a:ln w="38100">
            <a:solidFill>
              <a:srgbClr val="00A3D7"/>
            </a:solidFill>
            <a:miter lim="400000"/>
            <a:tailEnd type="oval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74" name="Shape 374"/>
          <p:cNvSpPr/>
          <p:nvPr/>
        </p:nvSpPr>
        <p:spPr>
          <a:xfrm>
            <a:off x="4533900" y="76389"/>
            <a:ext cx="8229600" cy="748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/>
          </a:lstStyle>
          <a:p>
            <a:r>
              <a:rPr lang="fr-FR" dirty="0" smtClean="0"/>
              <a:t>Repères galiléens</a:t>
            </a:r>
            <a:endParaRPr dirty="0"/>
          </a:p>
        </p:txBody>
      </p:sp>
      <p:sp>
        <p:nvSpPr>
          <p:cNvPr id="375" name="Shape 375"/>
          <p:cNvSpPr>
            <a:spLocks noGrp="1"/>
          </p:cNvSpPr>
          <p:nvPr>
            <p:ph type="sldNum" sz="quarter" idx="4294967295"/>
          </p:nvPr>
        </p:nvSpPr>
        <p:spPr>
          <a:xfrm>
            <a:off x="12306300" y="9105900"/>
            <a:ext cx="419100" cy="4572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2400"/>
            </a:lvl1pPr>
          </a:lstStyle>
          <a:p>
            <a:fld id="{86CB4B4D-7CA3-9044-876B-883B54F8677D}" type="slidenum">
              <a:t>4</a:t>
            </a:fld>
            <a:endParaRPr/>
          </a:p>
        </p:txBody>
      </p:sp>
      <p:sp>
        <p:nvSpPr>
          <p:cNvPr id="8" name="Shape 374"/>
          <p:cNvSpPr/>
          <p:nvPr/>
        </p:nvSpPr>
        <p:spPr>
          <a:xfrm>
            <a:off x="4533900" y="824474"/>
            <a:ext cx="8229600" cy="533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/>
          </a:lstStyle>
          <a:p>
            <a:endParaRPr sz="2800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243831" y="3007243"/>
            <a:ext cx="13385927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Exemples </a:t>
            </a:r>
            <a:r>
              <a:rPr kumimoji="0" lang="fr-FR" alt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de repères galiléens :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fr-FR" alt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Repère de </a:t>
            </a:r>
            <a:r>
              <a:rPr kumimoji="0" lang="fr-FR" altLang="fr-F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Copernic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fr-FR" altLang="fr-F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Repère </a:t>
            </a:r>
            <a:r>
              <a:rPr kumimoji="0" lang="fr-FR" alt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lié au centre d’inertie de la terre </a:t>
            </a:r>
            <a:endParaRPr kumimoji="0" lang="fr-FR" altLang="fr-FR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r>
              <a:rPr lang="fr-FR" altLang="fr-FR" sz="3200" dirty="0" smtClean="0">
                <a:solidFill>
                  <a:schemeClr val="tx1"/>
                </a:solidFill>
                <a:latin typeface="Arial" charset="0"/>
              </a:rPr>
              <a:t>Le </a:t>
            </a:r>
            <a:r>
              <a:rPr lang="fr-FR" altLang="fr-FR" sz="3200" dirty="0">
                <a:solidFill>
                  <a:schemeClr val="tx1"/>
                </a:solidFill>
                <a:latin typeface="Arial" charset="0"/>
              </a:rPr>
              <a:t>repère </a:t>
            </a:r>
            <a:r>
              <a:rPr lang="fr-FR" altLang="fr-FR" sz="3200" dirty="0" smtClean="0">
                <a:solidFill>
                  <a:schemeClr val="tx1"/>
                </a:solidFill>
                <a:latin typeface="Arial" charset="0"/>
              </a:rPr>
              <a:t>terrestre (si le temps d’observation est court)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6625" name="Image 47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3535" y="5049063"/>
            <a:ext cx="5488515" cy="4264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151466" y="1357953"/>
            <a:ext cx="122047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3600" dirty="0">
                <a:solidFill>
                  <a:srgbClr val="C00000"/>
                </a:solidFill>
                <a:latin typeface="Arial" charset="0"/>
              </a:rPr>
              <a:t>Le PFD est valable uniquement s’il est exprimé dans un repère Galiléen. </a:t>
            </a:r>
            <a:endParaRPr lang="fr-FR" altLang="fr-FR" sz="3600" dirty="0">
              <a:solidFill>
                <a:srgbClr val="C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440564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Shape 371"/>
          <p:cNvSpPr/>
          <p:nvPr/>
        </p:nvSpPr>
        <p:spPr>
          <a:xfrm flipV="1">
            <a:off x="3951816" y="863581"/>
            <a:ext cx="9052983" cy="19"/>
          </a:xfrm>
          <a:prstGeom prst="line">
            <a:avLst/>
          </a:prstGeom>
          <a:ln w="38100">
            <a:solidFill>
              <a:srgbClr val="E32400"/>
            </a:solidFill>
            <a:miter lim="400000"/>
            <a:headEnd type="diamond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pic>
        <p:nvPicPr>
          <p:cNvPr id="372" name="dropped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524000" cy="9753600"/>
          </a:xfrm>
          <a:prstGeom prst="rect">
            <a:avLst/>
          </a:prstGeom>
          <a:ln w="12700">
            <a:miter lim="400000"/>
          </a:ln>
        </p:spPr>
      </p:pic>
      <p:sp>
        <p:nvSpPr>
          <p:cNvPr id="373" name="Shape 373"/>
          <p:cNvSpPr/>
          <p:nvPr/>
        </p:nvSpPr>
        <p:spPr>
          <a:xfrm>
            <a:off x="1151466" y="9313333"/>
            <a:ext cx="8542868" cy="21087"/>
          </a:xfrm>
          <a:prstGeom prst="line">
            <a:avLst/>
          </a:prstGeom>
          <a:ln w="38100">
            <a:solidFill>
              <a:srgbClr val="00A3D7"/>
            </a:solidFill>
            <a:miter lim="400000"/>
            <a:tailEnd type="oval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74" name="Shape 374"/>
          <p:cNvSpPr/>
          <p:nvPr/>
        </p:nvSpPr>
        <p:spPr>
          <a:xfrm>
            <a:off x="4533900" y="76389"/>
            <a:ext cx="8229600" cy="748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/>
          </a:lstStyle>
          <a:p>
            <a:r>
              <a:rPr lang="fr-FR" dirty="0" smtClean="0"/>
              <a:t>Solide « ponctuel »</a:t>
            </a:r>
            <a:endParaRPr dirty="0"/>
          </a:p>
        </p:txBody>
      </p:sp>
      <p:sp>
        <p:nvSpPr>
          <p:cNvPr id="375" name="Shape 375"/>
          <p:cNvSpPr>
            <a:spLocks noGrp="1"/>
          </p:cNvSpPr>
          <p:nvPr>
            <p:ph type="sldNum" sz="quarter" idx="4294967295"/>
          </p:nvPr>
        </p:nvSpPr>
        <p:spPr>
          <a:xfrm>
            <a:off x="12306300" y="9105900"/>
            <a:ext cx="419100" cy="4572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2400"/>
            </a:lvl1pPr>
          </a:lstStyle>
          <a:p>
            <a:fld id="{86CB4B4D-7CA3-9044-876B-883B54F8677D}" type="slidenum">
              <a:t>5</a:t>
            </a:fld>
            <a:endParaRPr/>
          </a:p>
        </p:txBody>
      </p:sp>
      <p:sp>
        <p:nvSpPr>
          <p:cNvPr id="8" name="Shape 374"/>
          <p:cNvSpPr/>
          <p:nvPr/>
        </p:nvSpPr>
        <p:spPr>
          <a:xfrm>
            <a:off x="4533900" y="824474"/>
            <a:ext cx="8229600" cy="533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/>
          </a:lstStyle>
          <a:p>
            <a:endParaRPr sz="2800" dirty="0"/>
          </a:p>
        </p:txBody>
      </p:sp>
      <p:pic>
        <p:nvPicPr>
          <p:cNvPr id="11" name="Image 10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70"/>
          <a:stretch/>
        </p:blipFill>
        <p:spPr bwMode="auto">
          <a:xfrm>
            <a:off x="1981200" y="2106038"/>
            <a:ext cx="5694680" cy="33337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4533900" y="6244702"/>
                <a:ext cx="4657108" cy="87504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>
                          <a:latin typeface="Cambria Math" charset="0"/>
                        </a:rPr>
                        <m:t>Σ</m:t>
                      </m:r>
                      <m:acc>
                        <m:accPr>
                          <m:chr m:val="⃗"/>
                          <m:ctrlPr>
                            <a:rPr lang="fr-FR" i="1">
                              <a:latin typeface="Cambria Math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fr-FR" i="1">
                                  <a:latin typeface="Cambria Math" charset="0"/>
                                </a:rPr>
                                <m:t>𝑒𝑥</m:t>
                              </m:r>
                              <m:f>
                                <m:fPr>
                                  <m:type m:val="lin"/>
                                  <m:ctrlPr>
                                    <a:rPr lang="fr-FR" i="1">
                                      <a:latin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i="1">
                                      <a:latin typeface="Cambria Math" charset="0"/>
                                    </a:rPr>
                                    <m:t>𝑡</m:t>
                                  </m:r>
                                </m:num>
                                <m:den>
                                  <m:r>
                                    <a:rPr lang="fr-FR" i="1">
                                      <a:latin typeface="Cambria Math" charset="0"/>
                                    </a:rPr>
                                    <m:t>𝑀</m:t>
                                  </m:r>
                                </m:den>
                              </m:f>
                            </m:sub>
                          </m:sSub>
                        </m:e>
                      </m:acc>
                      <m:r>
                        <a:rPr lang="fr-FR">
                          <a:latin typeface="Cambria Math" charset="0"/>
                        </a:rPr>
                        <m:t>=</m:t>
                      </m:r>
                      <m:r>
                        <a:rPr lang="fr-FR" i="1">
                          <a:latin typeface="Cambria Math" charset="0"/>
                        </a:rPr>
                        <m:t>𝑚</m:t>
                      </m:r>
                      <m:r>
                        <a:rPr lang="fr-FR">
                          <a:latin typeface="Cambria Math" charset="0"/>
                        </a:rPr>
                        <m:t>.</m:t>
                      </m:r>
                      <m:acc>
                        <m:accPr>
                          <m:chr m:val="⃗"/>
                          <m:ctrlPr>
                            <a:rPr lang="fr-FR" i="1">
                              <a:latin typeface="Cambria Math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fr-FR">
                                  <a:latin typeface="Cambria Math" charset="0"/>
                                </a:rPr>
                                <m:t>Γ</m:t>
                              </m:r>
                            </m:e>
                            <m:sub>
                              <m:f>
                                <m:fPr>
                                  <m:type m:val="lin"/>
                                  <m:ctrlPr>
                                    <a:rPr lang="fr-FR" i="1">
                                      <a:latin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i="1">
                                      <a:latin typeface="Cambria Math" charset="0"/>
                                    </a:rPr>
                                    <m:t>𝑀</m:t>
                                  </m:r>
                                </m:num>
                                <m:den>
                                  <m:r>
                                    <a:rPr lang="fr-FR" i="1">
                                      <a:latin typeface="Cambria Math" charset="0"/>
                                    </a:rPr>
                                    <m:t>𝑅</m:t>
                                  </m:r>
                                </m:den>
                              </m:f>
                            </m:sub>
                          </m:sSub>
                        </m:e>
                      </m:acc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3900" y="6244702"/>
                <a:ext cx="4657108" cy="87504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5040187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Shape 371"/>
          <p:cNvSpPr/>
          <p:nvPr/>
        </p:nvSpPr>
        <p:spPr>
          <a:xfrm flipV="1">
            <a:off x="3951816" y="863581"/>
            <a:ext cx="9052983" cy="19"/>
          </a:xfrm>
          <a:prstGeom prst="line">
            <a:avLst/>
          </a:prstGeom>
          <a:ln w="38100">
            <a:solidFill>
              <a:srgbClr val="E32400"/>
            </a:solidFill>
            <a:miter lim="400000"/>
            <a:headEnd type="diamond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pic>
        <p:nvPicPr>
          <p:cNvPr id="372" name="dropped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524000" cy="9753600"/>
          </a:xfrm>
          <a:prstGeom prst="rect">
            <a:avLst/>
          </a:prstGeom>
          <a:ln w="12700">
            <a:miter lim="400000"/>
          </a:ln>
        </p:spPr>
      </p:pic>
      <p:sp>
        <p:nvSpPr>
          <p:cNvPr id="373" name="Shape 373"/>
          <p:cNvSpPr/>
          <p:nvPr/>
        </p:nvSpPr>
        <p:spPr>
          <a:xfrm>
            <a:off x="1151466" y="9313333"/>
            <a:ext cx="8542868" cy="21087"/>
          </a:xfrm>
          <a:prstGeom prst="line">
            <a:avLst/>
          </a:prstGeom>
          <a:ln w="38100">
            <a:solidFill>
              <a:srgbClr val="00A3D7"/>
            </a:solidFill>
            <a:miter lim="400000"/>
            <a:tailEnd type="oval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74" name="Shape 374"/>
          <p:cNvSpPr/>
          <p:nvPr/>
        </p:nvSpPr>
        <p:spPr>
          <a:xfrm>
            <a:off x="4533900" y="76389"/>
            <a:ext cx="8229600" cy="748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/>
          </a:lstStyle>
          <a:p>
            <a:r>
              <a:rPr lang="fr-FR" dirty="0" smtClean="0"/>
              <a:t>PFD appliqué à un solide quelconque</a:t>
            </a:r>
            <a:endParaRPr dirty="0"/>
          </a:p>
        </p:txBody>
      </p:sp>
      <p:sp>
        <p:nvSpPr>
          <p:cNvPr id="375" name="Shape 375"/>
          <p:cNvSpPr>
            <a:spLocks noGrp="1"/>
          </p:cNvSpPr>
          <p:nvPr>
            <p:ph type="sldNum" sz="quarter" idx="4294967295"/>
          </p:nvPr>
        </p:nvSpPr>
        <p:spPr>
          <a:xfrm>
            <a:off x="12306300" y="9105900"/>
            <a:ext cx="419100" cy="4572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2400"/>
            </a:lvl1pPr>
          </a:lstStyle>
          <a:p>
            <a:fld id="{86CB4B4D-7CA3-9044-876B-883B54F8677D}" type="slidenum">
              <a:t>6</a:t>
            </a:fld>
            <a:endParaRPr/>
          </a:p>
        </p:txBody>
      </p:sp>
      <p:sp>
        <p:nvSpPr>
          <p:cNvPr id="8" name="Shape 374"/>
          <p:cNvSpPr/>
          <p:nvPr/>
        </p:nvSpPr>
        <p:spPr>
          <a:xfrm>
            <a:off x="4533900" y="824474"/>
            <a:ext cx="8229600" cy="533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/>
          </a:lstStyle>
          <a:p>
            <a:endParaRPr sz="2800" dirty="0"/>
          </a:p>
        </p:txBody>
      </p:sp>
      <p:pic>
        <p:nvPicPr>
          <p:cNvPr id="10" name="Image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8095" y="1752600"/>
            <a:ext cx="3667442" cy="2567940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150284" y="4876800"/>
                <a:ext cx="9544050" cy="21098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>
                              <a:latin typeface="Cambria Math" charset="0"/>
                            </a:rPr>
                          </m:ctrlPr>
                        </m:sSubPr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fr-FR">
                                  <a:latin typeface="Cambria Math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fr-FR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>
                                      <a:latin typeface="Cambria Math" charset="0"/>
                                    </a:rPr>
                                    <m:t>𝒯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charset="0"/>
                                    </a:rPr>
                                    <m:t>𝑒𝑥𝑡</m:t>
                                  </m:r>
                                  <m:r>
                                    <a:rPr lang="fr-FR">
                                      <a:latin typeface="Cambria Math" charset="0"/>
                                    </a:rPr>
                                    <m:t>→</m:t>
                                  </m:r>
                                  <m:r>
                                    <a:rPr lang="fr-FR" i="1">
                                      <a:latin typeface="Cambria Math" charset="0"/>
                                    </a:rPr>
                                    <m:t>𝑆</m:t>
                                  </m:r>
                                </m:sub>
                              </m:sSub>
                            </m:e>
                          </m:d>
                        </m:e>
                        <m:sub>
                          <m:r>
                            <a:rPr lang="fr-FR" i="1">
                              <a:latin typeface="Cambria Math" charset="0"/>
                            </a:rPr>
                            <m:t>𝐴</m:t>
                          </m:r>
                        </m:sub>
                      </m:sSub>
                      <m:r>
                        <a:rPr lang="fr-FR"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fr-FR" i="1">
                              <a:latin typeface="Cambria Math" charset="0"/>
                            </a:rPr>
                          </m:ctrlPr>
                        </m:sSubPr>
                        <m:e>
                          <m:sPre>
                            <m:sPrePr>
                              <m:ctrlPr>
                                <a:rPr lang="fr-FR" i="1">
                                  <a:latin typeface="Cambria Math" charset="0"/>
                                </a:rPr>
                              </m:ctrlPr>
                            </m:sPrePr>
                            <m:sub>
                              <m:r>
                                <a:rPr lang="fr-FR" i="1">
                                  <a:latin typeface="Cambria Math" charset="0"/>
                                </a:rPr>
                                <m:t>𝐴</m:t>
                              </m:r>
                            </m:sub>
                            <m:sup/>
                            <m:e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fr-FR" i="1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m>
                                    <m:mPr>
                                      <m:mcs>
                                        <m:mc>
                                          <m:mcPr>
                                            <m:count m:val="1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fr-FR" i="1">
                                          <a:latin typeface="Cambria Math" charset="0"/>
                                        </a:rPr>
                                      </m:ctrlPr>
                                    </m:mPr>
                                    <m:m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fr-FR">
                                            <a:latin typeface="Cambria Math" charset="0"/>
                                          </a:rPr>
                                          <m:t>Σ</m:t>
                                        </m:r>
                                        <m:acc>
                                          <m:accPr>
                                            <m:chr m:val="⃗"/>
                                            <m:ctrlPr>
                                              <a:rPr lang="fr-FR" i="1">
                                                <a:latin typeface="Cambria Math" charset="0"/>
                                              </a:rPr>
                                            </m:ctrlPr>
                                          </m:acc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fr-FR" i="1">
                                                    <a:latin typeface="Cambria Math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fr-FR" i="1">
                                                    <a:latin typeface="Cambria Math" charset="0"/>
                                                  </a:rPr>
                                                  <m:t>𝑅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fr-FR" i="1">
                                                    <a:latin typeface="Cambria Math" charset="0"/>
                                                  </a:rPr>
                                                  <m:t>𝑒𝑥</m:t>
                                                </m:r>
                                                <m:f>
                                                  <m:fPr>
                                                    <m:type m:val="lin"/>
                                                    <m:ctrlPr>
                                                      <a:rPr lang="fr-FR" i="1">
                                                        <a:latin typeface="Cambria Math" charset="0"/>
                                                      </a:rPr>
                                                    </m:ctrlPr>
                                                  </m:fPr>
                                                  <m:num>
                                                    <m:r>
                                                      <a:rPr lang="fr-FR" i="1">
                                                        <a:latin typeface="Cambria Math" charset="0"/>
                                                      </a:rPr>
                                                      <m:t>𝑡</m:t>
                                                    </m:r>
                                                  </m:num>
                                                  <m:den>
                                                    <m:r>
                                                      <a:rPr lang="fr-FR" i="1">
                                                        <a:latin typeface="Cambria Math" charset="0"/>
                                                      </a:rPr>
                                                      <m:t>𝑆</m:t>
                                                    </m:r>
                                                  </m:den>
                                                </m:f>
                                              </m:sub>
                                            </m:sSub>
                                          </m:e>
                                        </m:acc>
                                      </m:e>
                                    </m:mr>
                                    <m:m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fr-FR">
                                            <a:latin typeface="Cambria Math" charset="0"/>
                                          </a:rPr>
                                          <m:t>Σ</m:t>
                                        </m:r>
                                        <m:acc>
                                          <m:accPr>
                                            <m:chr m:val="⃗"/>
                                            <m:ctrlPr>
                                              <a:rPr lang="fr-FR" i="1">
                                                <a:latin typeface="Cambria Math" charset="0"/>
                                              </a:rPr>
                                            </m:ctrlPr>
                                          </m:acc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fr-FR" i="1">
                                                    <a:latin typeface="Cambria Math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fr-FR" i="1">
                                                    <a:latin typeface="Cambria Math" charset="0"/>
                                                  </a:rPr>
                                                  <m:t>𝑀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fr-FR" i="1">
                                                    <a:latin typeface="Cambria Math" charset="0"/>
                                                  </a:rPr>
                                                  <m:t>𝐴</m:t>
                                                </m:r>
                                                <m:r>
                                                  <a:rPr lang="fr-FR">
                                                    <a:latin typeface="Cambria Math" charset="0"/>
                                                  </a:rPr>
                                                  <m:t>,</m:t>
                                                </m:r>
                                                <m:r>
                                                  <a:rPr lang="fr-FR" i="1">
                                                    <a:latin typeface="Cambria Math" charset="0"/>
                                                  </a:rPr>
                                                  <m:t>𝑒𝑥</m:t>
                                                </m:r>
                                                <m:f>
                                                  <m:fPr>
                                                    <m:type m:val="lin"/>
                                                    <m:ctrlPr>
                                                      <a:rPr lang="fr-FR" i="1">
                                                        <a:latin typeface="Cambria Math" charset="0"/>
                                                      </a:rPr>
                                                    </m:ctrlPr>
                                                  </m:fPr>
                                                  <m:num>
                                                    <m:r>
                                                      <a:rPr lang="fr-FR" i="1">
                                                        <a:latin typeface="Cambria Math" charset="0"/>
                                                      </a:rPr>
                                                      <m:t>𝑡</m:t>
                                                    </m:r>
                                                  </m:num>
                                                  <m:den>
                                                    <m:r>
                                                      <a:rPr lang="fr-FR" i="1">
                                                        <a:latin typeface="Cambria Math" charset="0"/>
                                                      </a:rPr>
                                                      <m:t>𝑆</m:t>
                                                    </m:r>
                                                  </m:den>
                                                </m:f>
                                              </m:sub>
                                            </m:sSub>
                                          </m:e>
                                        </m:acc>
                                      </m:e>
                                    </m:mr>
                                  </m:m>
                                </m:e>
                              </m:d>
                            </m:e>
                          </m:sPre>
                        </m:e>
                        <m:sub>
                          <m:r>
                            <a:rPr lang="fr-FR">
                              <a:latin typeface="Cambria Math" charset="0"/>
                            </a:rPr>
                            <m:t>ℛ</m:t>
                          </m:r>
                        </m:sub>
                      </m:sSub>
                      <m:r>
                        <a:rPr lang="fr-FR">
                          <a:latin typeface="Cambria Math" charset="0"/>
                        </a:rPr>
                        <m:t>=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284" y="4876800"/>
                <a:ext cx="9544050" cy="210980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/>
              <p:cNvSpPr/>
              <p:nvPr/>
            </p:nvSpPr>
            <p:spPr>
              <a:xfrm>
                <a:off x="7124700" y="4876800"/>
                <a:ext cx="6896100" cy="21098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>
                              <a:latin typeface="Cambria Math" charset="0"/>
                            </a:rPr>
                          </m:ctrlPr>
                        </m:sSubPr>
                        <m:e>
                          <m:sPre>
                            <m:sPrePr>
                              <m:ctrlPr>
                                <a:rPr lang="fr-FR" i="1">
                                  <a:latin typeface="Cambria Math" charset="0"/>
                                </a:rPr>
                              </m:ctrlPr>
                            </m:sPrePr>
                            <m:sub>
                              <m:r>
                                <a:rPr lang="fr-FR" i="1">
                                  <a:latin typeface="Cambria Math" charset="0"/>
                                </a:rPr>
                                <m:t>𝐴</m:t>
                              </m:r>
                            </m:sub>
                            <m:sup/>
                            <m:e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fr-FR" i="1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m>
                                    <m:mPr>
                                      <m:mcs>
                                        <m:mc>
                                          <m:mcPr>
                                            <m:count m:val="1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fr-FR" i="1">
                                          <a:latin typeface="Cambria Math" charset="0"/>
                                        </a:rPr>
                                      </m:ctrlPr>
                                    </m:mPr>
                                    <m:m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fr-FR">
                                            <a:latin typeface="Cambria Math" charset="0"/>
                                          </a:rPr>
                                          <m:t>Σ</m:t>
                                        </m:r>
                                        <m:sSub>
                                          <m:sSubPr>
                                            <m:ctrlPr>
                                              <a:rPr lang="fr-FR" i="1">
                                                <a:latin typeface="Cambria Math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FR" i="1">
                                                <a:latin typeface="Cambria Math" charset="0"/>
                                              </a:rPr>
                                              <m:t>𝑚</m:t>
                                            </m:r>
                                          </m:e>
                                          <m:sub>
                                            <m:r>
                                              <a:rPr lang="fr-FR" i="1">
                                                <a:latin typeface="Cambria Math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  <m:r>
                                          <a:rPr lang="fr-FR">
                                            <a:latin typeface="Cambria Math" charset="0"/>
                                          </a:rPr>
                                          <m:t> </m:t>
                                        </m:r>
                                        <m:acc>
                                          <m:accPr>
                                            <m:chr m:val="⃗"/>
                                            <m:ctrlPr>
                                              <a:rPr lang="fr-FR" i="1">
                                                <a:latin typeface="Cambria Math" charset="0"/>
                                              </a:rPr>
                                            </m:ctrlPr>
                                          </m:acc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fr-FR" i="1">
                                                    <a:latin typeface="Cambria Math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fr-FR">
                                                    <a:latin typeface="Cambria Math" charset="0"/>
                                                  </a:rPr>
                                                  <m:t>Γ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fr-FR" i="1">
                                                    <a:latin typeface="Cambria Math" charset="0"/>
                                                  </a:rPr>
                                                  <m:t>𝑀</m:t>
                                                </m:r>
                                                <m:f>
                                                  <m:fPr>
                                                    <m:type m:val="lin"/>
                                                    <m:ctrlPr>
                                                      <a:rPr lang="fr-FR" i="1">
                                                        <a:latin typeface="Cambria Math" charset="0"/>
                                                      </a:rPr>
                                                    </m:ctrlPr>
                                                  </m:fPr>
                                                  <m:num>
                                                    <m:r>
                                                      <a:rPr lang="fr-FR" i="1">
                                                        <a:latin typeface="Cambria Math" charset="0"/>
                                                      </a:rPr>
                                                      <m:t>𝑖</m:t>
                                                    </m:r>
                                                  </m:num>
                                                  <m:den>
                                                    <m:r>
                                                      <a:rPr lang="fr-FR" i="1">
                                                        <a:latin typeface="Cambria Math" charset="0"/>
                                                      </a:rPr>
                                                      <m:t>𝑅</m:t>
                                                    </m:r>
                                                  </m:den>
                                                </m:f>
                                              </m:sub>
                                            </m:sSub>
                                          </m:e>
                                        </m:acc>
                                      </m:e>
                                    </m:mr>
                                    <m:m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fr-FR">
                                            <a:latin typeface="Cambria Math" charset="0"/>
                                          </a:rPr>
                                          <m:t>Σ</m:t>
                                        </m:r>
                                        <m:r>
                                          <a:rPr lang="fr-FR">
                                            <a:latin typeface="Cambria Math" charset="0"/>
                                          </a:rPr>
                                          <m:t> </m:t>
                                        </m:r>
                                        <m:acc>
                                          <m:accPr>
                                            <m:chr m:val="⃗"/>
                                            <m:ctrlPr>
                                              <a:rPr lang="fr-FR" i="1">
                                                <a:latin typeface="Cambria Math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fr-FR" i="1">
                                                <a:latin typeface="Cambria Math" charset="0"/>
                                              </a:rPr>
                                              <m:t>𝐴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fr-FR" i="1">
                                                    <a:latin typeface="Cambria Math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fr-FR" i="1">
                                                    <a:latin typeface="Cambria Math" charset="0"/>
                                                  </a:rPr>
                                                  <m:t>𝑀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fr-FR" i="1">
                                                    <a:latin typeface="Cambria Math" charset="0"/>
                                                  </a:rPr>
                                                  <m:t>𝑖</m:t>
                                                </m:r>
                                              </m:sub>
                                            </m:sSub>
                                          </m:e>
                                        </m:acc>
                                        <m:r>
                                          <a:rPr lang="fr-FR">
                                            <a:latin typeface="Cambria Math" charset="0"/>
                                          </a:rPr>
                                          <m:t>∧</m:t>
                                        </m:r>
                                        <m:sSub>
                                          <m:sSubPr>
                                            <m:ctrlPr>
                                              <a:rPr lang="fr-FR" i="1">
                                                <a:latin typeface="Cambria Math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FR" i="1">
                                                <a:latin typeface="Cambria Math" charset="0"/>
                                              </a:rPr>
                                              <m:t>𝑚</m:t>
                                            </m:r>
                                          </m:e>
                                          <m:sub>
                                            <m:r>
                                              <a:rPr lang="fr-FR" i="1">
                                                <a:latin typeface="Cambria Math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  <m:acc>
                                          <m:accPr>
                                            <m:chr m:val="⃗"/>
                                            <m:ctrlPr>
                                              <a:rPr lang="fr-FR" i="1">
                                                <a:latin typeface="Cambria Math" charset="0"/>
                                              </a:rPr>
                                            </m:ctrlPr>
                                          </m:acc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fr-FR" i="1">
                                                    <a:latin typeface="Cambria Math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fr-FR">
                                                    <a:latin typeface="Cambria Math" charset="0"/>
                                                  </a:rPr>
                                                  <m:t>Γ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fr-FR" i="1">
                                                    <a:latin typeface="Cambria Math" charset="0"/>
                                                  </a:rPr>
                                                  <m:t>𝑀</m:t>
                                                </m:r>
                                                <m:f>
                                                  <m:fPr>
                                                    <m:type m:val="lin"/>
                                                    <m:ctrlPr>
                                                      <a:rPr lang="fr-FR" i="1">
                                                        <a:latin typeface="Cambria Math" charset="0"/>
                                                      </a:rPr>
                                                    </m:ctrlPr>
                                                  </m:fPr>
                                                  <m:num>
                                                    <m:r>
                                                      <a:rPr lang="fr-FR" i="1">
                                                        <a:latin typeface="Cambria Math" charset="0"/>
                                                      </a:rPr>
                                                      <m:t>𝑖</m:t>
                                                    </m:r>
                                                  </m:num>
                                                  <m:den>
                                                    <m:r>
                                                      <a:rPr lang="fr-FR" i="1">
                                                        <a:latin typeface="Cambria Math" charset="0"/>
                                                      </a:rPr>
                                                      <m:t>𝑅</m:t>
                                                    </m:r>
                                                  </m:den>
                                                </m:f>
                                              </m:sub>
                                            </m:sSub>
                                          </m:e>
                                        </m:acc>
                                      </m:e>
                                    </m:mr>
                                  </m:m>
                                </m:e>
                              </m:d>
                            </m:e>
                          </m:sPre>
                        </m:e>
                        <m:sub>
                          <m:r>
                            <a:rPr lang="fr-FR">
                              <a:latin typeface="Cambria Math" charset="0"/>
                            </a:rPr>
                            <m:t>ℛ</m:t>
                          </m:r>
                        </m:sub>
                      </m:sSub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24700" y="4876800"/>
                <a:ext cx="6896100" cy="210980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3007527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Shape 371"/>
          <p:cNvSpPr/>
          <p:nvPr/>
        </p:nvSpPr>
        <p:spPr>
          <a:xfrm flipV="1">
            <a:off x="3951816" y="863581"/>
            <a:ext cx="9052983" cy="19"/>
          </a:xfrm>
          <a:prstGeom prst="line">
            <a:avLst/>
          </a:prstGeom>
          <a:ln w="38100">
            <a:solidFill>
              <a:srgbClr val="E32400"/>
            </a:solidFill>
            <a:miter lim="400000"/>
            <a:headEnd type="diamond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pic>
        <p:nvPicPr>
          <p:cNvPr id="372" name="dropped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524000" cy="9753600"/>
          </a:xfrm>
          <a:prstGeom prst="rect">
            <a:avLst/>
          </a:prstGeom>
          <a:ln w="12700">
            <a:miter lim="400000"/>
          </a:ln>
        </p:spPr>
      </p:pic>
      <p:sp>
        <p:nvSpPr>
          <p:cNvPr id="373" name="Shape 373"/>
          <p:cNvSpPr/>
          <p:nvPr/>
        </p:nvSpPr>
        <p:spPr>
          <a:xfrm>
            <a:off x="1151466" y="9313333"/>
            <a:ext cx="8542868" cy="21087"/>
          </a:xfrm>
          <a:prstGeom prst="line">
            <a:avLst/>
          </a:prstGeom>
          <a:ln w="38100">
            <a:solidFill>
              <a:srgbClr val="00A3D7"/>
            </a:solidFill>
            <a:miter lim="400000"/>
            <a:tailEnd type="oval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74" name="Shape 374"/>
          <p:cNvSpPr/>
          <p:nvPr/>
        </p:nvSpPr>
        <p:spPr>
          <a:xfrm>
            <a:off x="4533900" y="76389"/>
            <a:ext cx="8229600" cy="748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/>
          </a:lstStyle>
          <a:p>
            <a:r>
              <a:rPr lang="fr-FR" dirty="0" smtClean="0"/>
              <a:t>Mouvement de translation</a:t>
            </a:r>
            <a:endParaRPr dirty="0"/>
          </a:p>
        </p:txBody>
      </p:sp>
      <p:sp>
        <p:nvSpPr>
          <p:cNvPr id="375" name="Shape 375"/>
          <p:cNvSpPr>
            <a:spLocks noGrp="1"/>
          </p:cNvSpPr>
          <p:nvPr>
            <p:ph type="sldNum" sz="quarter" idx="4294967295"/>
          </p:nvPr>
        </p:nvSpPr>
        <p:spPr>
          <a:xfrm>
            <a:off x="12306300" y="9105900"/>
            <a:ext cx="419100" cy="4572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2400"/>
            </a:lvl1pPr>
          </a:lstStyle>
          <a:p>
            <a:fld id="{86CB4B4D-7CA3-9044-876B-883B54F8677D}" type="slidenum">
              <a:t>7</a:t>
            </a:fld>
            <a:endParaRPr/>
          </a:p>
        </p:txBody>
      </p:sp>
      <p:sp>
        <p:nvSpPr>
          <p:cNvPr id="8" name="Shape 374"/>
          <p:cNvSpPr/>
          <p:nvPr/>
        </p:nvSpPr>
        <p:spPr>
          <a:xfrm>
            <a:off x="4533900" y="824474"/>
            <a:ext cx="8229600" cy="533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/>
          </a:lstStyle>
          <a:p>
            <a:endParaRPr sz="2800" dirty="0"/>
          </a:p>
        </p:txBody>
      </p:sp>
      <p:sp>
        <p:nvSpPr>
          <p:cNvPr id="14" name="Rectangle 7"/>
          <p:cNvSpPr>
            <a:spLocks/>
          </p:cNvSpPr>
          <p:nvPr/>
        </p:nvSpPr>
        <p:spPr bwMode="auto">
          <a:xfrm>
            <a:off x="2565399" y="6411272"/>
            <a:ext cx="104394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algn="ctr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defRPr>
            </a:lvl1pPr>
            <a:lvl2pPr marL="742950" indent="-285750" algn="ctr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defRPr>
            </a:lvl2pPr>
            <a:lvl3pPr marL="1143000" indent="-228600" algn="ctr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defRPr>
            </a:lvl3pPr>
            <a:lvl4pPr marL="1600200" indent="-228600" algn="ctr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defRPr>
            </a:lvl4pPr>
            <a:lvl5pPr marL="2057400" indent="-228600" algn="ctr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defRPr>
            </a:lvl9pPr>
          </a:lstStyle>
          <a:p>
            <a:pPr algn="l" eaLnBrk="1" hangingPunct="1"/>
            <a:endParaRPr lang="en-US" altLang="fr-FR" sz="3200" dirty="0">
              <a:solidFill>
                <a:schemeClr val="tx1"/>
              </a:solidFill>
              <a:ea typeface="Gill Sans" charset="0"/>
              <a:cs typeface="Gill Sans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1524000" y="2708142"/>
                <a:ext cx="5249129" cy="92929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400">
                        <a:solidFill>
                          <a:srgbClr val="FF0000"/>
                        </a:solidFill>
                        <a:latin typeface="Cambria Math" charset="0"/>
                        <a:ea typeface="Times New Roman" charset="0"/>
                        <a:cs typeface="Times New Roman" charset="0"/>
                      </a:rPr>
                      <m:t>Σ</m:t>
                    </m:r>
                    <m:r>
                      <a:rPr lang="fr-FR" sz="4400">
                        <a:solidFill>
                          <a:srgbClr val="FF0000"/>
                        </a:solidFill>
                        <a:latin typeface="Cambria Math" charset="0"/>
                        <a:ea typeface="Times New Roman" charset="0"/>
                        <a:cs typeface="Times New Roman" charset="0"/>
                      </a:rPr>
                      <m:t> </m:t>
                    </m:r>
                    <m:sSub>
                      <m:sSubPr>
                        <m:ctrlPr>
                          <a:rPr lang="fr-FR" sz="4400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fr-FR" sz="4400" i="1">
                            <a:solidFill>
                              <a:srgbClr val="FF0000"/>
                            </a:solidFill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𝑚</m:t>
                        </m:r>
                      </m:e>
                      <m:sub>
                        <m:r>
                          <a:rPr lang="fr-FR" sz="4400" i="1">
                            <a:solidFill>
                              <a:srgbClr val="FF0000"/>
                            </a:solidFill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𝑖</m:t>
                        </m:r>
                      </m:sub>
                    </m:sSub>
                    <m:r>
                      <a:rPr lang="fr-FR" sz="4400" i="1">
                        <a:solidFill>
                          <a:srgbClr val="FF0000"/>
                        </a:solidFill>
                        <a:latin typeface="Cambria Math" charset="0"/>
                        <a:ea typeface="Times New Roman" charset="0"/>
                        <a:cs typeface="Times New Roman" charset="0"/>
                      </a:rPr>
                      <m:t> </m:t>
                    </m:r>
                    <m:acc>
                      <m:accPr>
                        <m:chr m:val="⃗"/>
                        <m:ctrlPr>
                          <a:rPr lang="fr-FR" sz="4400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fr-FR" sz="4400" i="1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fr-FR" sz="4400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Times New Roman" charset="0"/>
                                <a:cs typeface="Times New Roman" charset="0"/>
                              </a:rPr>
                              <m:t>Γ</m:t>
                            </m:r>
                          </m:e>
                          <m:sub>
                            <m:r>
                              <a:rPr lang="fr-FR" sz="4400" i="1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Times New Roman" charset="0"/>
                                <a:cs typeface="Times New Roman" charset="0"/>
                              </a:rPr>
                              <m:t>𝑀𝑖</m:t>
                            </m:r>
                            <m:r>
                              <a:rPr lang="fr-FR" sz="4400" i="1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Times New Roman" charset="0"/>
                                <a:cs typeface="Times New Roman" charset="0"/>
                              </a:rPr>
                              <m:t>/</m:t>
                            </m:r>
                            <m:r>
                              <a:rPr lang="fr-FR" sz="4400" i="1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Times New Roman" charset="0"/>
                                <a:cs typeface="Times New Roman" charset="0"/>
                              </a:rPr>
                              <m:t>𝑅</m:t>
                            </m:r>
                          </m:sub>
                        </m:sSub>
                      </m:e>
                    </m:acc>
                    <m:r>
                      <a:rPr lang="fr-FR" sz="4400" i="1">
                        <a:solidFill>
                          <a:srgbClr val="FF0000"/>
                        </a:solidFill>
                        <a:latin typeface="Cambria Math" charset="0"/>
                        <a:ea typeface="Times New Roman" charset="0"/>
                        <a:cs typeface="Times New Roman" charset="0"/>
                      </a:rPr>
                      <m:t>=</m:t>
                    </m:r>
                    <m:r>
                      <a:rPr lang="fr-FR" sz="4400" i="1">
                        <a:solidFill>
                          <a:srgbClr val="FF0000"/>
                        </a:solidFill>
                        <a:latin typeface="Cambria Math" charset="0"/>
                        <a:ea typeface="Times New Roman" charset="0"/>
                        <a:cs typeface="Times New Roman" charset="0"/>
                      </a:rPr>
                      <m:t>𝑚</m:t>
                    </m:r>
                    <m:r>
                      <a:rPr lang="fr-FR" sz="4400" i="1">
                        <a:solidFill>
                          <a:srgbClr val="FF0000"/>
                        </a:solidFill>
                        <a:latin typeface="Cambria Math" charset="0"/>
                        <a:ea typeface="Times New Roman" charset="0"/>
                        <a:cs typeface="Times New Roman" charset="0"/>
                      </a:rPr>
                      <m:t>.</m:t>
                    </m:r>
                    <m:acc>
                      <m:accPr>
                        <m:chr m:val="⃗"/>
                        <m:ctrlPr>
                          <a:rPr lang="fr-FR" sz="4400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fr-FR" sz="4400" i="1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fr-FR" sz="4400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Times New Roman" charset="0"/>
                                <a:cs typeface="Times New Roman" charset="0"/>
                              </a:rPr>
                              <m:t>Γ</m:t>
                            </m:r>
                          </m:e>
                          <m:sub>
                            <m:r>
                              <a:rPr lang="fr-FR" sz="4400" i="1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Times New Roman" charset="0"/>
                                <a:cs typeface="Times New Roman" charset="0"/>
                              </a:rPr>
                              <m:t>𝐺</m:t>
                            </m:r>
                            <m:r>
                              <a:rPr lang="fr-FR" sz="4400" i="1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Times New Roman" charset="0"/>
                                <a:cs typeface="Times New Roman" charset="0"/>
                              </a:rPr>
                              <m:t>/</m:t>
                            </m:r>
                            <m:r>
                              <a:rPr lang="fr-FR" sz="4400" i="1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Times New Roman" charset="0"/>
                                <a:cs typeface="Times New Roman" charset="0"/>
                              </a:rPr>
                              <m:t>𝑅</m:t>
                            </m:r>
                          </m:sub>
                        </m:sSub>
                      </m:e>
                    </m:acc>
                  </m:oMath>
                </a14:m>
                <a:r>
                  <a:rPr lang="fr-FR" sz="3600" i="1" dirty="0">
                    <a:solidFill>
                      <a:srgbClr val="FF0000"/>
                    </a:solidFill>
                    <a:latin typeface="Times New Roman" charset="0"/>
                    <a:ea typeface="Times New Roman" charset="0"/>
                  </a:rPr>
                  <a:t> </a:t>
                </a:r>
                <a:endParaRPr lang="fr-FR" dirty="0"/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0" y="2708142"/>
                <a:ext cx="5249129" cy="92929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1092135" y="2085079"/>
            <a:ext cx="1338592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Si le solide est </a:t>
            </a:r>
            <a:r>
              <a:rPr kumimoji="0" lang="fr-FR" altLang="fr-FR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en translation,</a:t>
            </a:r>
            <a:r>
              <a:rPr kumimoji="0" lang="fr-FR" altLang="fr-FR" sz="3200" b="0" i="0" u="none" strike="noStrike" cap="none" normalizeH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alors: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1092134" y="4582575"/>
            <a:ext cx="1338592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Donc le torseur dynamique devient :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7" name="Image 1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1550" y="5503936"/>
            <a:ext cx="7281334" cy="244225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7785097" y="5503936"/>
            <a:ext cx="2159003" cy="2442258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4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152745354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Shape 371"/>
          <p:cNvSpPr/>
          <p:nvPr/>
        </p:nvSpPr>
        <p:spPr>
          <a:xfrm flipV="1">
            <a:off x="3951816" y="863581"/>
            <a:ext cx="9052983" cy="19"/>
          </a:xfrm>
          <a:prstGeom prst="line">
            <a:avLst/>
          </a:prstGeom>
          <a:ln w="38100">
            <a:solidFill>
              <a:srgbClr val="E32400"/>
            </a:solidFill>
            <a:miter lim="400000"/>
            <a:headEnd type="diamond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pic>
        <p:nvPicPr>
          <p:cNvPr id="372" name="dropped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524000" cy="9753600"/>
          </a:xfrm>
          <a:prstGeom prst="rect">
            <a:avLst/>
          </a:prstGeom>
          <a:ln w="12700">
            <a:miter lim="400000"/>
          </a:ln>
        </p:spPr>
      </p:pic>
      <p:sp>
        <p:nvSpPr>
          <p:cNvPr id="373" name="Shape 373"/>
          <p:cNvSpPr/>
          <p:nvPr/>
        </p:nvSpPr>
        <p:spPr>
          <a:xfrm>
            <a:off x="1151466" y="9313333"/>
            <a:ext cx="8542868" cy="21087"/>
          </a:xfrm>
          <a:prstGeom prst="line">
            <a:avLst/>
          </a:prstGeom>
          <a:ln w="38100">
            <a:solidFill>
              <a:srgbClr val="00A3D7"/>
            </a:solidFill>
            <a:miter lim="400000"/>
            <a:tailEnd type="oval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74" name="Shape 374"/>
          <p:cNvSpPr/>
          <p:nvPr/>
        </p:nvSpPr>
        <p:spPr>
          <a:xfrm>
            <a:off x="4533900" y="76389"/>
            <a:ext cx="8229600" cy="748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/>
          </a:lstStyle>
          <a:p>
            <a:r>
              <a:rPr lang="fr-FR" dirty="0" smtClean="0"/>
              <a:t>Mouvement de rotation</a:t>
            </a:r>
            <a:endParaRPr dirty="0"/>
          </a:p>
        </p:txBody>
      </p:sp>
      <p:sp>
        <p:nvSpPr>
          <p:cNvPr id="375" name="Shape 375"/>
          <p:cNvSpPr>
            <a:spLocks noGrp="1"/>
          </p:cNvSpPr>
          <p:nvPr>
            <p:ph type="sldNum" sz="quarter" idx="4294967295"/>
          </p:nvPr>
        </p:nvSpPr>
        <p:spPr>
          <a:xfrm>
            <a:off x="12306300" y="9105900"/>
            <a:ext cx="419100" cy="4572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2400"/>
            </a:lvl1pPr>
          </a:lstStyle>
          <a:p>
            <a:fld id="{86CB4B4D-7CA3-9044-876B-883B54F8677D}" type="slidenum">
              <a:t>8</a:t>
            </a:fld>
            <a:endParaRPr/>
          </a:p>
        </p:txBody>
      </p:sp>
      <p:sp>
        <p:nvSpPr>
          <p:cNvPr id="8" name="Shape 374"/>
          <p:cNvSpPr/>
          <p:nvPr/>
        </p:nvSpPr>
        <p:spPr>
          <a:xfrm>
            <a:off x="4533900" y="824474"/>
            <a:ext cx="8229600" cy="533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/>
          </a:lstStyle>
          <a:p>
            <a:endParaRPr sz="2800" dirty="0"/>
          </a:p>
        </p:txBody>
      </p:sp>
      <p:sp>
        <p:nvSpPr>
          <p:cNvPr id="14" name="Rectangle 7"/>
          <p:cNvSpPr>
            <a:spLocks/>
          </p:cNvSpPr>
          <p:nvPr/>
        </p:nvSpPr>
        <p:spPr bwMode="auto">
          <a:xfrm>
            <a:off x="2565399" y="6411272"/>
            <a:ext cx="104394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algn="ctr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defRPr>
            </a:lvl1pPr>
            <a:lvl2pPr marL="742950" indent="-285750" algn="ctr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defRPr>
            </a:lvl2pPr>
            <a:lvl3pPr marL="1143000" indent="-228600" algn="ctr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defRPr>
            </a:lvl3pPr>
            <a:lvl4pPr marL="1600200" indent="-228600" algn="ctr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defRPr>
            </a:lvl4pPr>
            <a:lvl5pPr marL="2057400" indent="-228600" algn="ctr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defRPr>
            </a:lvl9pPr>
          </a:lstStyle>
          <a:p>
            <a:pPr algn="l" eaLnBrk="1" hangingPunct="1"/>
            <a:endParaRPr lang="en-US" altLang="fr-FR" sz="3200" dirty="0">
              <a:solidFill>
                <a:schemeClr val="tx1"/>
              </a:solidFill>
              <a:ea typeface="Gill Sans" charset="0"/>
              <a:cs typeface="Gill Sans" charset="0"/>
            </a:endParaRPr>
          </a:p>
        </p:txBody>
      </p:sp>
      <p:pic>
        <p:nvPicPr>
          <p:cNvPr id="18" name="Image 1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6084" y="1357953"/>
            <a:ext cx="2800349" cy="45206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6684" y="6020276"/>
            <a:ext cx="10670116" cy="26664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5723645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Shape 371"/>
          <p:cNvSpPr/>
          <p:nvPr/>
        </p:nvSpPr>
        <p:spPr>
          <a:xfrm flipV="1">
            <a:off x="3951816" y="863581"/>
            <a:ext cx="9052983" cy="19"/>
          </a:xfrm>
          <a:prstGeom prst="line">
            <a:avLst/>
          </a:prstGeom>
          <a:ln w="38100">
            <a:solidFill>
              <a:srgbClr val="E32400"/>
            </a:solidFill>
            <a:miter lim="400000"/>
            <a:headEnd type="diamond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pic>
        <p:nvPicPr>
          <p:cNvPr id="372" name="dropped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0"/>
            <a:ext cx="1524000" cy="9753600"/>
          </a:xfrm>
          <a:prstGeom prst="rect">
            <a:avLst/>
          </a:prstGeom>
          <a:ln w="12700">
            <a:miter lim="400000"/>
          </a:ln>
        </p:spPr>
      </p:pic>
      <p:sp>
        <p:nvSpPr>
          <p:cNvPr id="373" name="Shape 373"/>
          <p:cNvSpPr/>
          <p:nvPr/>
        </p:nvSpPr>
        <p:spPr>
          <a:xfrm>
            <a:off x="1151466" y="9313333"/>
            <a:ext cx="8542868" cy="21087"/>
          </a:xfrm>
          <a:prstGeom prst="line">
            <a:avLst/>
          </a:prstGeom>
          <a:ln w="38100">
            <a:solidFill>
              <a:srgbClr val="00A3D7"/>
            </a:solidFill>
            <a:miter lim="400000"/>
            <a:tailEnd type="oval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74" name="Shape 374"/>
          <p:cNvSpPr/>
          <p:nvPr/>
        </p:nvSpPr>
        <p:spPr>
          <a:xfrm>
            <a:off x="4533900" y="76389"/>
            <a:ext cx="8229600" cy="748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/>
          </a:lstStyle>
          <a:p>
            <a:r>
              <a:rPr lang="fr-FR" dirty="0" smtClean="0"/>
              <a:t>Calcul du moment d’inertie</a:t>
            </a:r>
            <a:endParaRPr dirty="0"/>
          </a:p>
        </p:txBody>
      </p:sp>
      <p:sp>
        <p:nvSpPr>
          <p:cNvPr id="375" name="Shape 375"/>
          <p:cNvSpPr>
            <a:spLocks noGrp="1"/>
          </p:cNvSpPr>
          <p:nvPr>
            <p:ph type="sldNum" sz="quarter" idx="4294967295"/>
          </p:nvPr>
        </p:nvSpPr>
        <p:spPr>
          <a:xfrm>
            <a:off x="12306300" y="9105900"/>
            <a:ext cx="419100" cy="4572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2400"/>
            </a:lvl1pPr>
          </a:lstStyle>
          <a:p>
            <a:fld id="{86CB4B4D-7CA3-9044-876B-883B54F8677D}" type="slidenum">
              <a:t>9</a:t>
            </a:fld>
            <a:endParaRPr/>
          </a:p>
        </p:txBody>
      </p:sp>
      <p:sp>
        <p:nvSpPr>
          <p:cNvPr id="8" name="Shape 374"/>
          <p:cNvSpPr/>
          <p:nvPr/>
        </p:nvSpPr>
        <p:spPr>
          <a:xfrm>
            <a:off x="4533900" y="824474"/>
            <a:ext cx="8229600" cy="533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/>
          </a:lstStyle>
          <a:p>
            <a:endParaRPr sz="2800" dirty="0"/>
          </a:p>
        </p:txBody>
      </p:sp>
      <p:sp>
        <p:nvSpPr>
          <p:cNvPr id="14" name="Rectangle 7"/>
          <p:cNvSpPr>
            <a:spLocks/>
          </p:cNvSpPr>
          <p:nvPr/>
        </p:nvSpPr>
        <p:spPr bwMode="auto">
          <a:xfrm>
            <a:off x="1695450" y="6545151"/>
            <a:ext cx="104394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algn="ctr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defRPr>
            </a:lvl1pPr>
            <a:lvl2pPr marL="742950" indent="-285750" algn="ctr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defRPr>
            </a:lvl2pPr>
            <a:lvl3pPr marL="1143000" indent="-228600" algn="ctr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defRPr>
            </a:lvl3pPr>
            <a:lvl4pPr marL="1600200" indent="-228600" algn="ctr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defRPr>
            </a:lvl4pPr>
            <a:lvl5pPr marL="2057400" indent="-228600" algn="ctr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en-US" altLang="fr-FR" sz="3200" dirty="0" err="1" smtClean="0">
                <a:solidFill>
                  <a:schemeClr val="tx1"/>
                </a:solidFill>
                <a:ea typeface="Gill Sans" charset="0"/>
                <a:cs typeface="Gill Sans" charset="0"/>
              </a:rPr>
              <a:t>L’inertie</a:t>
            </a:r>
            <a:r>
              <a:rPr lang="en-US" altLang="fr-FR" sz="3200" dirty="0" smtClean="0">
                <a:solidFill>
                  <a:schemeClr val="tx1"/>
                </a:solidFill>
                <a:ea typeface="Gill Sans" charset="0"/>
                <a:cs typeface="Gill Sans" charset="0"/>
              </a:rPr>
              <a:t> d’un </a:t>
            </a:r>
            <a:r>
              <a:rPr lang="en-US" altLang="fr-FR" sz="3200" dirty="0" err="1" smtClean="0">
                <a:solidFill>
                  <a:schemeClr val="tx1"/>
                </a:solidFill>
                <a:ea typeface="Gill Sans" charset="0"/>
                <a:cs typeface="Gill Sans" charset="0"/>
              </a:rPr>
              <a:t>solide</a:t>
            </a:r>
            <a:r>
              <a:rPr lang="en-US" altLang="fr-FR" sz="3200" dirty="0" smtClean="0">
                <a:solidFill>
                  <a:schemeClr val="tx1"/>
                </a:solidFill>
                <a:ea typeface="Gill Sans" charset="0"/>
                <a:cs typeface="Gill Sans" charset="0"/>
              </a:rPr>
              <a:t> </a:t>
            </a:r>
            <a:r>
              <a:rPr lang="en-US" altLang="fr-FR" sz="3200" dirty="0" err="1" smtClean="0">
                <a:solidFill>
                  <a:schemeClr val="tx1"/>
                </a:solidFill>
                <a:ea typeface="Gill Sans" charset="0"/>
                <a:cs typeface="Gill Sans" charset="0"/>
              </a:rPr>
              <a:t>s’exprime</a:t>
            </a:r>
            <a:r>
              <a:rPr lang="en-US" altLang="fr-FR" sz="3200" dirty="0" smtClean="0">
                <a:solidFill>
                  <a:schemeClr val="tx1"/>
                </a:solidFill>
                <a:ea typeface="Gill Sans" charset="0"/>
                <a:cs typeface="Gill Sans" charset="0"/>
              </a:rPr>
              <a:t> </a:t>
            </a:r>
            <a:r>
              <a:rPr lang="en-US" altLang="fr-FR" sz="3200" dirty="0" err="1" smtClean="0">
                <a:solidFill>
                  <a:schemeClr val="tx1"/>
                </a:solidFill>
                <a:ea typeface="Gill Sans" charset="0"/>
                <a:cs typeface="Gill Sans" charset="0"/>
              </a:rPr>
              <a:t>en</a:t>
            </a:r>
            <a:r>
              <a:rPr lang="en-US" altLang="fr-FR" sz="3200" dirty="0" smtClean="0">
                <a:solidFill>
                  <a:schemeClr val="tx1"/>
                </a:solidFill>
                <a:ea typeface="Gill Sans" charset="0"/>
                <a:cs typeface="Gill Sans" charset="0"/>
              </a:rPr>
              <a:t> kg.m</a:t>
            </a:r>
            <a:r>
              <a:rPr lang="en-US" altLang="fr-FR" sz="3200" baseline="30000" dirty="0" smtClean="0">
                <a:solidFill>
                  <a:schemeClr val="tx1"/>
                </a:solidFill>
                <a:ea typeface="Gill Sans" charset="0"/>
                <a:cs typeface="Gill Sans" charset="0"/>
              </a:rPr>
              <a:t>2</a:t>
            </a:r>
            <a:endParaRPr lang="en-US" altLang="fr-FR" sz="3200" baseline="30000" dirty="0">
              <a:solidFill>
                <a:schemeClr val="tx1"/>
              </a:solidFill>
              <a:ea typeface="Gill Sans" charset="0"/>
              <a:cs typeface="Gill Sans" charset="0"/>
            </a:endParaRPr>
          </a:p>
        </p:txBody>
      </p:sp>
      <p:pic>
        <p:nvPicPr>
          <p:cNvPr id="11" name="Image 1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6074" y="1847851"/>
            <a:ext cx="5835651" cy="355471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ZoneTexte 1"/>
          <p:cNvSpPr txBox="1"/>
          <p:nvPr/>
        </p:nvSpPr>
        <p:spPr>
          <a:xfrm>
            <a:off x="7543799" y="3135689"/>
            <a:ext cx="4521201" cy="74892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4200" b="0" i="0" u="none" strike="noStrike" cap="none" spc="0" normalizeH="0" baseline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rPr>
              <a:t>J</a:t>
            </a:r>
            <a:r>
              <a:rPr kumimoji="0" lang="fr-FR" sz="4200" b="0" i="0" u="none" strike="noStrike" cap="none" spc="0" normalizeH="0" baseline="-2500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rPr>
              <a:t>OZ</a:t>
            </a:r>
            <a:r>
              <a:rPr kumimoji="0" lang="fr-FR" sz="4200" b="0" i="0" u="none" strike="noStrike" cap="none" spc="0" normalizeH="0" baseline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rPr>
              <a:t>=m.l</a:t>
            </a:r>
            <a:r>
              <a:rPr kumimoji="0" lang="fr-FR" sz="4200" b="0" i="0" u="none" strike="noStrike" cap="none" spc="0" normalizeH="0" baseline="3000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rPr>
              <a:t>2</a:t>
            </a:r>
            <a:endParaRPr kumimoji="0" lang="fr-FR" sz="4200" b="0" i="0" u="none" strike="noStrike" cap="none" spc="0" normalizeH="0" baseline="3000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152713716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0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0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1208</TotalTime>
  <Words>198</Words>
  <Application>Microsoft Macintosh PowerPoint</Application>
  <PresentationFormat>Personnalisé</PresentationFormat>
  <Paragraphs>45</Paragraphs>
  <Slides>11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8" baseType="lpstr">
      <vt:lpstr>Cambria Math</vt:lpstr>
      <vt:lpstr>Gill Sans</vt:lpstr>
      <vt:lpstr>Helvetica</vt:lpstr>
      <vt:lpstr>Lucida Grande</vt:lpstr>
      <vt:lpstr>Times New Roman</vt:lpstr>
      <vt:lpstr>Arial</vt:lpstr>
      <vt:lpstr>White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cp:lastModifiedBy>Morgane Bauer</cp:lastModifiedBy>
  <cp:revision>155</cp:revision>
  <dcterms:modified xsi:type="dcterms:W3CDTF">2017-04-19T17:06:37Z</dcterms:modified>
</cp:coreProperties>
</file>