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f" ContentType="image/tiff"/>
  <Default Extension="emf" ContentType="image/x-emf"/>
  <Default Extension="rels" ContentType="application/vnd.openxmlformats-package.relationships+xml"/>
  <Default Extension="wmf" ContentType="image/x-wmf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76" r:id="rId3"/>
    <p:sldId id="309" r:id="rId4"/>
    <p:sldId id="310" r:id="rId5"/>
    <p:sldId id="311" r:id="rId6"/>
    <p:sldId id="308" r:id="rId7"/>
    <p:sldId id="312" r:id="rId8"/>
    <p:sldId id="313" r:id="rId9"/>
    <p:sldId id="314" r:id="rId10"/>
    <p:sldId id="315" r:id="rId11"/>
    <p:sldId id="316" r:id="rId12"/>
    <p:sldId id="317" r:id="rId13"/>
    <p:sldId id="318" r:id="rId14"/>
    <p:sldId id="319" r:id="rId15"/>
    <p:sldId id="320" r:id="rId16"/>
    <p:sldId id="321" r:id="rId17"/>
    <p:sldId id="322" r:id="rId18"/>
    <p:sldId id="323" r:id="rId19"/>
    <p:sldId id="324" r:id="rId20"/>
    <p:sldId id="325" r:id="rId21"/>
    <p:sldId id="326" r:id="rId22"/>
    <p:sldId id="327" r:id="rId23"/>
    <p:sldId id="328" r:id="rId24"/>
    <p:sldId id="329" r:id="rId25"/>
    <p:sldId id="330" r:id="rId26"/>
    <p:sldId id="331" r:id="rId27"/>
    <p:sldId id="332" r:id="rId28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1pPr>
    <a:lvl2pPr marL="0" marR="0" indent="3429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2pPr>
    <a:lvl3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3pPr>
    <a:lvl4pPr marL="0" marR="0" indent="10287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4pPr>
    <a:lvl5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5pPr>
    <a:lvl6pPr marL="0" marR="0" indent="17145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6pPr>
    <a:lvl7pPr marL="0" marR="0" indent="2057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7pPr>
    <a:lvl8pPr marL="0" marR="0" indent="24003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8pPr>
    <a:lvl9pPr marL="0" marR="0" indent="2743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8F44A2F1-9E1F-4B54-A3A2-5F16C0AD49E2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07"/>
    <p:restoredTop sz="92276"/>
  </p:normalViewPr>
  <p:slideViewPr>
    <p:cSldViewPr snapToGrid="0" snapToObjects="1">
      <p:cViewPr>
        <p:scale>
          <a:sx n="68" d="100"/>
          <a:sy n="68" d="100"/>
        </p:scale>
        <p:origin x="1376" y="57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esProps" Target="presProps.xml"/><Relationship Id="rId31" Type="http://schemas.openxmlformats.org/officeDocument/2006/relationships/viewProps" Target="viewProps.xml"/><Relationship Id="rId32" Type="http://schemas.openxmlformats.org/officeDocument/2006/relationships/theme" Target="theme/theme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5" name="Shape 13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82512515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584200" latinLnBrk="0">
      <a:defRPr sz="2200">
        <a:latin typeface="Lucida Grande"/>
        <a:ea typeface="Lucida Grande"/>
        <a:cs typeface="Lucida Grande"/>
        <a:sym typeface="Lucida Grande"/>
      </a:defRPr>
    </a:lvl1pPr>
    <a:lvl2pPr indent="228600" defTabSz="584200" latinLnBrk="0">
      <a:defRPr sz="2200">
        <a:latin typeface="Lucida Grande"/>
        <a:ea typeface="Lucida Grande"/>
        <a:cs typeface="Lucida Grande"/>
        <a:sym typeface="Lucida Grande"/>
      </a:defRPr>
    </a:lvl2pPr>
    <a:lvl3pPr indent="457200" defTabSz="584200" latinLnBrk="0">
      <a:defRPr sz="2200">
        <a:latin typeface="Lucida Grande"/>
        <a:ea typeface="Lucida Grande"/>
        <a:cs typeface="Lucida Grande"/>
        <a:sym typeface="Lucida Grande"/>
      </a:defRPr>
    </a:lvl3pPr>
    <a:lvl4pPr indent="685800" defTabSz="584200" latinLnBrk="0">
      <a:defRPr sz="2200">
        <a:latin typeface="Lucida Grande"/>
        <a:ea typeface="Lucida Grande"/>
        <a:cs typeface="Lucida Grande"/>
        <a:sym typeface="Lucida Grande"/>
      </a:defRPr>
    </a:lvl4pPr>
    <a:lvl5pPr indent="914400" defTabSz="584200" latinLnBrk="0">
      <a:defRPr sz="2200">
        <a:latin typeface="Lucida Grande"/>
        <a:ea typeface="Lucida Grande"/>
        <a:cs typeface="Lucida Grande"/>
        <a:sym typeface="Lucida Grande"/>
      </a:defRPr>
    </a:lvl5pPr>
    <a:lvl6pPr indent="1143000" defTabSz="584200" latinLnBrk="0">
      <a:defRPr sz="2200">
        <a:latin typeface="Lucida Grande"/>
        <a:ea typeface="Lucida Grande"/>
        <a:cs typeface="Lucida Grande"/>
        <a:sym typeface="Lucida Grande"/>
      </a:defRPr>
    </a:lvl6pPr>
    <a:lvl7pPr indent="1371600" defTabSz="584200" latinLnBrk="0">
      <a:defRPr sz="2200">
        <a:latin typeface="Lucida Grande"/>
        <a:ea typeface="Lucida Grande"/>
        <a:cs typeface="Lucida Grande"/>
        <a:sym typeface="Lucida Grande"/>
      </a:defRPr>
    </a:lvl7pPr>
    <a:lvl8pPr indent="1600200" defTabSz="584200" latinLnBrk="0">
      <a:defRPr sz="2200">
        <a:latin typeface="Lucida Grande"/>
        <a:ea typeface="Lucida Grande"/>
        <a:cs typeface="Lucida Grande"/>
        <a:sym typeface="Lucida Grande"/>
      </a:defRPr>
    </a:lvl8pPr>
    <a:lvl9pPr indent="1828800" defTabSz="584200" latinLnBrk="0">
      <a:defRPr sz="2200">
        <a:latin typeface="Lucida Grande"/>
        <a:ea typeface="Lucida Grande"/>
        <a:cs typeface="Lucida Grande"/>
        <a:sym typeface="Lucida Grand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767246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63390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22824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75468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66387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95503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19612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67406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29177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80603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42888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20425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336167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3677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454539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716722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3940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Texte du titre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600"/>
            </a:lvl1pPr>
            <a:lvl2pPr marL="0" indent="0" algn="ctr">
              <a:spcBef>
                <a:spcPts val="0"/>
              </a:spcBef>
              <a:buSzTx/>
              <a:buNone/>
              <a:defRPr sz="3600"/>
            </a:lvl2pPr>
            <a:lvl3pPr marL="0" indent="0" algn="ctr">
              <a:spcBef>
                <a:spcPts val="0"/>
              </a:spcBef>
              <a:buSzTx/>
              <a:buNone/>
              <a:defRPr sz="3600"/>
            </a:lvl3pPr>
            <a:lvl4pPr marL="0" indent="0" algn="ctr">
              <a:spcBef>
                <a:spcPts val="0"/>
              </a:spcBef>
              <a:buSzTx/>
              <a:buNone/>
              <a:defRPr sz="3600"/>
            </a:lvl4pPr>
            <a:lvl5pPr marL="0" indent="0" algn="ctr">
              <a:spcBef>
                <a:spcPts val="0"/>
              </a:spcBef>
              <a:buSzTx/>
              <a:buNone/>
              <a:defRPr sz="3600"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- Cent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/>
          </p:cNvSpPr>
          <p:nvPr>
            <p:ph type="title"/>
          </p:nvPr>
        </p:nvSpPr>
        <p:spPr>
          <a:xfrm>
            <a:off x="1270000" y="2971800"/>
            <a:ext cx="10464800" cy="3810000"/>
          </a:xfrm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62" name="Shape 6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/>
          </p:cNvSpPr>
          <p:nvPr>
            <p:ph type="pic" sz="half" idx="13"/>
          </p:nvPr>
        </p:nvSpPr>
        <p:spPr>
          <a:xfrm>
            <a:off x="2438400" y="1638300"/>
            <a:ext cx="8128000" cy="4559300"/>
          </a:xfrm>
          <a:prstGeom prst="rect">
            <a:avLst/>
          </a:prstGeom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70" name="Shape 70"/>
          <p:cNvSpPr>
            <a:spLocks noGrp="1"/>
          </p:cNvSpPr>
          <p:nvPr>
            <p:ph type="title"/>
          </p:nvPr>
        </p:nvSpPr>
        <p:spPr>
          <a:xfrm>
            <a:off x="1270000" y="7366000"/>
            <a:ext cx="10464800" cy="1701800"/>
          </a:xfrm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71" name="Shape 7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Reflet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/>
          </p:cNvSpPr>
          <p:nvPr>
            <p:ph type="pic" sz="half" idx="13"/>
          </p:nvPr>
        </p:nvSpPr>
        <p:spPr>
          <a:xfrm>
            <a:off x="2438400" y="1638300"/>
            <a:ext cx="8128000" cy="4559300"/>
          </a:xfrm>
          <a:prstGeom prst="rect">
            <a:avLst/>
          </a:prstGeom>
          <a:ln w="25400"/>
          <a:effectLst>
            <a:reflection stA="50000" endPos="40000" dir="5400000" sy="-100000" algn="bl" rotWithShape="0"/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79" name="Shape 79"/>
          <p:cNvSpPr>
            <a:spLocks noGrp="1"/>
          </p:cNvSpPr>
          <p:nvPr>
            <p:ph type="title"/>
          </p:nvPr>
        </p:nvSpPr>
        <p:spPr>
          <a:xfrm>
            <a:off x="1270000" y="7366000"/>
            <a:ext cx="10464800" cy="1701800"/>
          </a:xfrm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80" name="Shape 8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>
            <a:spLocks noGrp="1"/>
          </p:cNvSpPr>
          <p:nvPr>
            <p:ph type="pic" sz="quarter" idx="13"/>
          </p:nvPr>
        </p:nvSpPr>
        <p:spPr>
          <a:xfrm>
            <a:off x="7124700" y="1968500"/>
            <a:ext cx="4216400" cy="5626100"/>
          </a:xfrm>
          <a:prstGeom prst="rect">
            <a:avLst/>
          </a:prstGeom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88" name="Shape 88"/>
          <p:cNvSpPr>
            <a:spLocks noGrp="1"/>
          </p:cNvSpPr>
          <p:nvPr>
            <p:ph type="title"/>
          </p:nvPr>
        </p:nvSpPr>
        <p:spPr>
          <a:xfrm>
            <a:off x="635000" y="1409700"/>
            <a:ext cx="5867400" cy="3302000"/>
          </a:xfrm>
          <a:prstGeom prst="rect">
            <a:avLst/>
          </a:prstGeom>
        </p:spPr>
        <p:txBody>
          <a:bodyPr anchor="b"/>
          <a:lstStyle>
            <a:lvl1pPr>
              <a:defRPr sz="7000"/>
            </a:lvl1pPr>
          </a:lstStyle>
          <a:p>
            <a:r>
              <a:t>Texte du titre</a:t>
            </a:r>
          </a:p>
        </p:txBody>
      </p:sp>
      <p:sp>
        <p:nvSpPr>
          <p:cNvPr id="89" name="Shape 89"/>
          <p:cNvSpPr>
            <a:spLocks noGrp="1"/>
          </p:cNvSpPr>
          <p:nvPr>
            <p:ph type="body" sz="quarter" idx="1"/>
          </p:nvPr>
        </p:nvSpPr>
        <p:spPr>
          <a:xfrm>
            <a:off x="635000" y="4787900"/>
            <a:ext cx="5867400" cy="33020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400"/>
            </a:lvl1pPr>
            <a:lvl2pPr marL="0" indent="0" algn="ctr">
              <a:spcBef>
                <a:spcPts val="0"/>
              </a:spcBef>
              <a:buSzTx/>
              <a:buNone/>
              <a:defRPr sz="3400"/>
            </a:lvl2pPr>
            <a:lvl3pPr marL="0" indent="0" algn="ctr">
              <a:spcBef>
                <a:spcPts val="0"/>
              </a:spcBef>
              <a:buSzTx/>
              <a:buNone/>
              <a:defRPr sz="3400"/>
            </a:lvl3pPr>
            <a:lvl4pPr marL="0" indent="0" algn="ctr">
              <a:spcBef>
                <a:spcPts val="0"/>
              </a:spcBef>
              <a:buSzTx/>
              <a:buNone/>
              <a:defRPr sz="3400"/>
            </a:lvl4pPr>
            <a:lvl5pPr marL="0" indent="0" algn="ctr">
              <a:spcBef>
                <a:spcPts val="0"/>
              </a:spcBef>
              <a:buSzTx/>
              <a:buNone/>
              <a:defRPr sz="3400"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90" name="Shape 9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Reflet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>
            <a:spLocks noGrp="1"/>
          </p:cNvSpPr>
          <p:nvPr>
            <p:ph type="pic" sz="quarter" idx="13"/>
          </p:nvPr>
        </p:nvSpPr>
        <p:spPr>
          <a:xfrm>
            <a:off x="7124700" y="1968500"/>
            <a:ext cx="4216400" cy="5626100"/>
          </a:xfrm>
          <a:prstGeom prst="rect">
            <a:avLst/>
          </a:prstGeom>
          <a:ln w="25400"/>
          <a:effectLst>
            <a:reflection stA="50000" endPos="40000" dir="5400000" sy="-100000" algn="bl" rotWithShape="0"/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98" name="Shape 98"/>
          <p:cNvSpPr>
            <a:spLocks noGrp="1"/>
          </p:cNvSpPr>
          <p:nvPr>
            <p:ph type="title"/>
          </p:nvPr>
        </p:nvSpPr>
        <p:spPr>
          <a:xfrm>
            <a:off x="635000" y="1409700"/>
            <a:ext cx="5867400" cy="3302000"/>
          </a:xfrm>
          <a:prstGeom prst="rect">
            <a:avLst/>
          </a:prstGeom>
        </p:spPr>
        <p:txBody>
          <a:bodyPr anchor="b"/>
          <a:lstStyle>
            <a:lvl1pPr>
              <a:defRPr sz="7000"/>
            </a:lvl1pPr>
          </a:lstStyle>
          <a:p>
            <a:r>
              <a:t>Texte du titre</a:t>
            </a:r>
          </a:p>
        </p:txBody>
      </p:sp>
      <p:sp>
        <p:nvSpPr>
          <p:cNvPr id="99" name="Shape 99"/>
          <p:cNvSpPr>
            <a:spLocks noGrp="1"/>
          </p:cNvSpPr>
          <p:nvPr>
            <p:ph type="body" sz="quarter" idx="1"/>
          </p:nvPr>
        </p:nvSpPr>
        <p:spPr>
          <a:xfrm>
            <a:off x="635000" y="4787900"/>
            <a:ext cx="5867400" cy="33020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400"/>
            </a:lvl1pPr>
            <a:lvl2pPr marL="0" indent="0" algn="ctr">
              <a:spcBef>
                <a:spcPts val="0"/>
              </a:spcBef>
              <a:buSzTx/>
              <a:buNone/>
              <a:defRPr sz="3400"/>
            </a:lvl2pPr>
            <a:lvl3pPr marL="0" indent="0" algn="ctr">
              <a:spcBef>
                <a:spcPts val="0"/>
              </a:spcBef>
              <a:buSzTx/>
              <a:buNone/>
              <a:defRPr sz="3400"/>
            </a:lvl3pPr>
            <a:lvl4pPr marL="0" indent="0" algn="ctr">
              <a:spcBef>
                <a:spcPts val="0"/>
              </a:spcBef>
              <a:buSzTx/>
              <a:buNone/>
              <a:defRPr sz="3400"/>
            </a:lvl4pPr>
            <a:lvl5pPr marL="0" indent="0" algn="ctr">
              <a:spcBef>
                <a:spcPts val="0"/>
              </a:spcBef>
              <a:buSzTx/>
              <a:buNone/>
              <a:defRPr sz="3400"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100" name="Shape 10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, puces e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/>
          </p:cNvSpPr>
          <p:nvPr>
            <p:ph type="pic" sz="quarter" idx="13"/>
          </p:nvPr>
        </p:nvSpPr>
        <p:spPr>
          <a:xfrm>
            <a:off x="7175500" y="2882900"/>
            <a:ext cx="4102100" cy="5473700"/>
          </a:xfrm>
          <a:prstGeom prst="rect">
            <a:avLst/>
          </a:prstGeom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108" name="Shape 10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109" name="Shape 109"/>
          <p:cNvSpPr>
            <a:spLocks noGrp="1"/>
          </p:cNvSpPr>
          <p:nvPr>
            <p:ph type="body" sz="half" idx="1"/>
          </p:nvPr>
        </p:nvSpPr>
        <p:spPr>
          <a:xfrm>
            <a:off x="1270000" y="2768600"/>
            <a:ext cx="5041900" cy="5715000"/>
          </a:xfrm>
          <a:prstGeom prst="rect">
            <a:avLst/>
          </a:prstGeom>
        </p:spPr>
        <p:txBody>
          <a:bodyPr/>
          <a:lstStyle>
            <a:lvl1pPr marL="812120" indent="-494620">
              <a:spcBef>
                <a:spcPts val="3800"/>
              </a:spcBef>
              <a:defRPr sz="3200"/>
            </a:lvl1pPr>
            <a:lvl2pPr marL="1256620" indent="-494620">
              <a:spcBef>
                <a:spcPts val="3800"/>
              </a:spcBef>
              <a:defRPr sz="3200"/>
            </a:lvl2pPr>
            <a:lvl3pPr marL="1701120" indent="-494620">
              <a:spcBef>
                <a:spcPts val="3800"/>
              </a:spcBef>
              <a:defRPr sz="3200"/>
            </a:lvl3pPr>
            <a:lvl4pPr marL="2145620" indent="-494620">
              <a:spcBef>
                <a:spcPts val="3800"/>
              </a:spcBef>
              <a:defRPr sz="3200"/>
            </a:lvl4pPr>
            <a:lvl5pPr marL="2590120" indent="-494620">
              <a:spcBef>
                <a:spcPts val="3800"/>
              </a:spcBef>
              <a:defRPr sz="3200"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110" name="Shape 11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 - Gauc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118" name="Shape 118"/>
          <p:cNvSpPr>
            <a:spLocks noGrp="1"/>
          </p:cNvSpPr>
          <p:nvPr>
            <p:ph type="body" sz="half" idx="1"/>
          </p:nvPr>
        </p:nvSpPr>
        <p:spPr>
          <a:xfrm>
            <a:off x="1270000" y="2768600"/>
            <a:ext cx="5041900" cy="5715000"/>
          </a:xfrm>
          <a:prstGeom prst="rect">
            <a:avLst/>
          </a:prstGeom>
        </p:spPr>
        <p:txBody>
          <a:bodyPr/>
          <a:lstStyle>
            <a:lvl1pPr marL="812120" indent="-494620">
              <a:spcBef>
                <a:spcPts val="3800"/>
              </a:spcBef>
              <a:defRPr sz="3200"/>
            </a:lvl1pPr>
            <a:lvl2pPr marL="1256620" indent="-494620">
              <a:spcBef>
                <a:spcPts val="3800"/>
              </a:spcBef>
              <a:defRPr sz="3200"/>
            </a:lvl2pPr>
            <a:lvl3pPr marL="1701120" indent="-494620">
              <a:spcBef>
                <a:spcPts val="3800"/>
              </a:spcBef>
              <a:defRPr sz="3200"/>
            </a:lvl3pPr>
            <a:lvl4pPr marL="2145620" indent="-494620">
              <a:spcBef>
                <a:spcPts val="3800"/>
              </a:spcBef>
              <a:defRPr sz="3200"/>
            </a:lvl4pPr>
            <a:lvl5pPr marL="2590120" indent="-494620">
              <a:spcBef>
                <a:spcPts val="3800"/>
              </a:spcBef>
              <a:defRPr sz="3200"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119" name="Shape 11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 - Dro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127" name="Shape 127"/>
          <p:cNvSpPr>
            <a:spLocks noGrp="1"/>
          </p:cNvSpPr>
          <p:nvPr>
            <p:ph type="body" sz="quarter" idx="1"/>
          </p:nvPr>
        </p:nvSpPr>
        <p:spPr>
          <a:xfrm>
            <a:off x="7772400" y="2768600"/>
            <a:ext cx="3962400" cy="5715000"/>
          </a:xfrm>
          <a:prstGeom prst="rect">
            <a:avLst/>
          </a:prstGeom>
        </p:spPr>
        <p:txBody>
          <a:bodyPr/>
          <a:lstStyle>
            <a:lvl1pPr marL="812120" indent="-494620">
              <a:spcBef>
                <a:spcPts val="3800"/>
              </a:spcBef>
              <a:defRPr sz="3200"/>
            </a:lvl1pPr>
            <a:lvl2pPr marL="1256620" indent="-494620">
              <a:spcBef>
                <a:spcPts val="3800"/>
              </a:spcBef>
              <a:defRPr sz="3200"/>
            </a:lvl2pPr>
            <a:lvl3pPr marL="1701120" indent="-494620">
              <a:spcBef>
                <a:spcPts val="3800"/>
              </a:spcBef>
              <a:defRPr sz="3200"/>
            </a:lvl3pPr>
            <a:lvl4pPr marL="2145620" indent="-494620">
              <a:spcBef>
                <a:spcPts val="3800"/>
              </a:spcBef>
              <a:defRPr sz="3200"/>
            </a:lvl4pPr>
            <a:lvl5pPr marL="2590120" indent="-494620">
              <a:spcBef>
                <a:spcPts val="3800"/>
              </a:spcBef>
              <a:defRPr sz="3200"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128" name="Shape 12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body" idx="1"/>
          </p:nvPr>
        </p:nvSpPr>
        <p:spPr>
          <a:xfrm>
            <a:off x="1270000" y="1270000"/>
            <a:ext cx="10464800" cy="721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3" name="Shape 3"/>
          <p:cNvSpPr>
            <a:spLocks noGrp="1"/>
          </p:cNvSpPr>
          <p:nvPr>
            <p:ph type="title"/>
          </p:nvPr>
        </p:nvSpPr>
        <p:spPr>
          <a:xfrm>
            <a:off x="1270000" y="254000"/>
            <a:ext cx="10464800" cy="2438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r>
              <a:t>Texte du titre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324600" y="9258300"/>
            <a:ext cx="342900" cy="3683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9pPr>
    </p:titleStyle>
    <p:bodyStyle>
      <a:lvl1pPr marL="889000" marR="0" indent="-571500" algn="l" defTabSz="584200" rtl="0" latinLnBrk="0">
        <a:lnSpc>
          <a:spcPct val="100000"/>
        </a:lnSpc>
        <a:spcBef>
          <a:spcPts val="48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1pPr>
      <a:lvl2pPr marL="1333500" marR="0" indent="-571500" algn="l" defTabSz="584200" rtl="0" latinLnBrk="0">
        <a:lnSpc>
          <a:spcPct val="100000"/>
        </a:lnSpc>
        <a:spcBef>
          <a:spcPts val="48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2pPr>
      <a:lvl3pPr marL="1778000" marR="0" indent="-571500" algn="l" defTabSz="584200" rtl="0" latinLnBrk="0">
        <a:lnSpc>
          <a:spcPct val="100000"/>
        </a:lnSpc>
        <a:spcBef>
          <a:spcPts val="48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3pPr>
      <a:lvl4pPr marL="2222500" marR="0" indent="-571500" algn="l" defTabSz="584200" rtl="0" latinLnBrk="0">
        <a:lnSpc>
          <a:spcPct val="100000"/>
        </a:lnSpc>
        <a:spcBef>
          <a:spcPts val="48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4pPr>
      <a:lvl5pPr marL="2667000" marR="0" indent="-571500" algn="l" defTabSz="584200" rtl="0" latinLnBrk="0">
        <a:lnSpc>
          <a:spcPct val="100000"/>
        </a:lnSpc>
        <a:spcBef>
          <a:spcPts val="48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5pPr>
      <a:lvl6pPr marL="3022600" marR="0" indent="-571500" algn="l" defTabSz="584200" rtl="0" latinLnBrk="0">
        <a:lnSpc>
          <a:spcPct val="100000"/>
        </a:lnSpc>
        <a:spcBef>
          <a:spcPts val="48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6pPr>
      <a:lvl7pPr marL="3378200" marR="0" indent="-571500" algn="l" defTabSz="584200" rtl="0" latinLnBrk="0">
        <a:lnSpc>
          <a:spcPct val="100000"/>
        </a:lnSpc>
        <a:spcBef>
          <a:spcPts val="48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7pPr>
      <a:lvl8pPr marL="3733800" marR="0" indent="-571500" algn="l" defTabSz="584200" rtl="0" latinLnBrk="0">
        <a:lnSpc>
          <a:spcPct val="100000"/>
        </a:lnSpc>
        <a:spcBef>
          <a:spcPts val="48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8pPr>
      <a:lvl9pPr marL="4089400" marR="0" indent="-571500" algn="l" defTabSz="584200" rtl="0" latinLnBrk="0">
        <a:lnSpc>
          <a:spcPct val="100000"/>
        </a:lnSpc>
        <a:spcBef>
          <a:spcPts val="48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1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6.wmf"/><Relationship Id="rId5" Type="http://schemas.openxmlformats.org/officeDocument/2006/relationships/image" Target="../media/image17.png"/><Relationship Id="rId6" Type="http://schemas.openxmlformats.org/officeDocument/2006/relationships/image" Target="../media/image17.em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8.png"/><Relationship Id="rId5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1.png"/><Relationship Id="rId5" Type="http://schemas.openxmlformats.org/officeDocument/2006/relationships/image" Target="../media/image1.png"/><Relationship Id="rId6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7.png"/><Relationship Id="rId5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4.png"/><Relationship Id="rId5" Type="http://schemas.openxmlformats.org/officeDocument/2006/relationships/image" Target="../media/image25.em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6.jpeg"/><Relationship Id="rId5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7.em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9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0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1.png"/><Relationship Id="rId5" Type="http://schemas.openxmlformats.org/officeDocument/2006/relationships/image" Target="../media/image1.png"/><Relationship Id="rId6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3.emf"/><Relationship Id="rId5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5.em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5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8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emf"/><Relationship Id="rId5" Type="http://schemas.openxmlformats.org/officeDocument/2006/relationships/image" Target="../media/image11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/>
          <p:nvPr/>
        </p:nvSpPr>
        <p:spPr>
          <a:xfrm flipV="1">
            <a:off x="3291416" y="914118"/>
            <a:ext cx="9713384" cy="281"/>
          </a:xfrm>
          <a:prstGeom prst="line">
            <a:avLst/>
          </a:prstGeom>
          <a:ln w="38100">
            <a:solidFill>
              <a:srgbClr val="0000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138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139" name="Shape 139"/>
          <p:cNvSpPr/>
          <p:nvPr/>
        </p:nvSpPr>
        <p:spPr>
          <a:xfrm flipV="1">
            <a:off x="0" y="9334501"/>
            <a:ext cx="9705763" cy="281"/>
          </a:xfrm>
          <a:prstGeom prst="line">
            <a:avLst/>
          </a:prstGeom>
          <a:ln w="38100">
            <a:solidFill>
              <a:srgbClr val="000000"/>
            </a:solidFill>
            <a:miter lim="400000"/>
            <a:tail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40" name="Shape 140"/>
          <p:cNvSpPr>
            <a:spLocks noGrp="1"/>
          </p:cNvSpPr>
          <p:nvPr>
            <p:ph type="sldNum" sz="quarter" idx="4294967295"/>
          </p:nvPr>
        </p:nvSpPr>
        <p:spPr>
          <a:xfrm>
            <a:off x="12382500" y="9105900"/>
            <a:ext cx="2667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1</a:t>
            </a:fld>
            <a:endParaRPr/>
          </a:p>
        </p:txBody>
      </p:sp>
      <p:sp>
        <p:nvSpPr>
          <p:cNvPr id="141" name="Shape 141"/>
          <p:cNvSpPr/>
          <p:nvPr/>
        </p:nvSpPr>
        <p:spPr>
          <a:xfrm>
            <a:off x="4883798" y="3913862"/>
            <a:ext cx="4138954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6400"/>
            </a:pPr>
            <a:r>
              <a:rPr lang="fr-FR" sz="4800" dirty="0" smtClean="0">
                <a:solidFill>
                  <a:srgbClr val="E32400"/>
                </a:solidFill>
              </a:rPr>
              <a:t>V</a:t>
            </a:r>
            <a:r>
              <a:rPr sz="4800" dirty="0" smtClean="0"/>
              <a:t> </a:t>
            </a:r>
            <a:r>
              <a:rPr sz="4800" dirty="0"/>
              <a:t>| </a:t>
            </a:r>
            <a:r>
              <a:rPr lang="fr-FR" sz="4800" dirty="0" smtClean="0"/>
              <a:t>Cinématique</a:t>
            </a:r>
            <a:endParaRPr sz="48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Changement de repère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10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Taux de rotation</a:t>
            </a:r>
            <a:endParaRPr sz="2800" dirty="0"/>
          </a:p>
        </p:txBody>
      </p:sp>
      <p:pic>
        <p:nvPicPr>
          <p:cNvPr id="9" name="Image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0071" y="2688597"/>
            <a:ext cx="5747657" cy="43764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5055105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Trajectoires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11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18" y="2712427"/>
            <a:ext cx="7430364" cy="3982287"/>
          </a:xfrm>
          <a:prstGeom prst="rect">
            <a:avLst/>
          </a:prstGeom>
        </p:spPr>
      </p:pic>
      <p:cxnSp>
        <p:nvCxnSpPr>
          <p:cNvPr id="10" name="Line 251"/>
          <p:cNvCxnSpPr>
            <a:cxnSpLocks noChangeShapeType="1"/>
          </p:cNvCxnSpPr>
          <p:nvPr/>
        </p:nvCxnSpPr>
        <p:spPr bwMode="auto">
          <a:xfrm flipV="1">
            <a:off x="5780405" y="4310743"/>
            <a:ext cx="5469981" cy="1019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Text Box 252"/>
          <p:cNvSpPr txBox="1">
            <a:spLocks noChangeArrowheads="1"/>
          </p:cNvSpPr>
          <p:nvPr/>
        </p:nvSpPr>
        <p:spPr bwMode="auto">
          <a:xfrm>
            <a:off x="6710421" y="3841634"/>
            <a:ext cx="3535771" cy="26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just">
              <a:spcAft>
                <a:spcPts val="0"/>
              </a:spcAft>
            </a:pPr>
            <a:r>
              <a:rPr lang="fr-FR" sz="2000" dirty="0">
                <a:solidFill>
                  <a:srgbClr val="0000FF"/>
                </a:solidFill>
                <a:effectLst/>
                <a:latin typeface="Arial" charset="0"/>
                <a:ea typeface="Times New Roman" charset="0"/>
                <a:cs typeface="Arial" charset="0"/>
              </a:rPr>
              <a:t>trajectoire de C </a:t>
            </a:r>
            <a:r>
              <a:rPr lang="fr-FR" sz="2000" dirty="0">
                <a:solidFill>
                  <a:srgbClr val="0000FF"/>
                </a:solidFill>
                <a:latin typeface="Arial" charset="0"/>
                <a:ea typeface="Times New Roman" charset="0"/>
                <a:cs typeface="Arial" charset="0"/>
                <a:sym typeface="Symbol" charset="2"/>
              </a:rPr>
              <a:t>∊</a:t>
            </a:r>
            <a:r>
              <a:rPr lang="fr-FR" sz="2000" dirty="0" smtClean="0">
                <a:solidFill>
                  <a:srgbClr val="0000FF"/>
                </a:solidFill>
                <a:effectLst/>
                <a:latin typeface="Arial" charset="0"/>
                <a:ea typeface="Times New Roman" charset="0"/>
                <a:cs typeface="Arial" charset="0"/>
              </a:rPr>
              <a:t> </a:t>
            </a:r>
            <a:r>
              <a:rPr lang="fr-FR" sz="2000" dirty="0">
                <a:solidFill>
                  <a:srgbClr val="0000FF"/>
                </a:solidFill>
                <a:effectLst/>
                <a:latin typeface="Arial" charset="0"/>
                <a:ea typeface="Times New Roman" charset="0"/>
                <a:cs typeface="Arial" charset="0"/>
              </a:rPr>
              <a:t>2 / 0</a:t>
            </a:r>
            <a:endParaRPr lang="fr-FR" sz="2000" dirty="0">
              <a:effectLst/>
              <a:latin typeface="Arial" charset="0"/>
              <a:ea typeface="Times New Roman" charset="0"/>
              <a:cs typeface="Times" charset="0"/>
            </a:endParaRPr>
          </a:p>
        </p:txBody>
      </p:sp>
      <p:sp>
        <p:nvSpPr>
          <p:cNvPr id="13" name="Oval 253"/>
          <p:cNvSpPr>
            <a:spLocks noChangeArrowheads="1"/>
          </p:cNvSpPr>
          <p:nvPr/>
        </p:nvSpPr>
        <p:spPr bwMode="auto">
          <a:xfrm>
            <a:off x="5127170" y="4841190"/>
            <a:ext cx="1366226" cy="1352057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fr-FR"/>
          </a:p>
        </p:txBody>
      </p:sp>
      <p:sp>
        <p:nvSpPr>
          <p:cNvPr id="14" name="Text Box 254"/>
          <p:cNvSpPr txBox="1">
            <a:spLocks noChangeArrowheads="1"/>
          </p:cNvSpPr>
          <p:nvPr/>
        </p:nvSpPr>
        <p:spPr bwMode="auto">
          <a:xfrm>
            <a:off x="5810283" y="6510985"/>
            <a:ext cx="4182042" cy="367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just">
              <a:spcAft>
                <a:spcPts val="0"/>
              </a:spcAft>
            </a:pPr>
            <a:r>
              <a:rPr lang="fr-FR" sz="2000" dirty="0">
                <a:solidFill>
                  <a:srgbClr val="FF0000"/>
                </a:solidFill>
                <a:effectLst/>
                <a:latin typeface="Arial" charset="0"/>
                <a:ea typeface="Times New Roman" charset="0"/>
                <a:cs typeface="Arial" charset="0"/>
              </a:rPr>
              <a:t>trajectoire de </a:t>
            </a:r>
            <a:r>
              <a:rPr lang="fr-FR" sz="2000">
                <a:solidFill>
                  <a:srgbClr val="FF0000"/>
                </a:solidFill>
                <a:effectLst/>
                <a:latin typeface="Arial" charset="0"/>
                <a:ea typeface="Times New Roman" charset="0"/>
                <a:cs typeface="Arial" charset="0"/>
              </a:rPr>
              <a:t>A </a:t>
            </a:r>
            <a:r>
              <a:rPr lang="fr-FR" sz="2000">
                <a:solidFill>
                  <a:srgbClr val="FF0000"/>
                </a:solidFill>
                <a:latin typeface="Arial" charset="0"/>
                <a:ea typeface="Times New Roman" charset="0"/>
                <a:cs typeface="Arial" charset="0"/>
                <a:sym typeface="Symbol" charset="2"/>
              </a:rPr>
              <a:t>∊</a:t>
            </a:r>
            <a:r>
              <a:rPr lang="fr-FR" sz="2000" smtClean="0">
                <a:solidFill>
                  <a:srgbClr val="FF0000"/>
                </a:solidFill>
                <a:effectLst/>
                <a:latin typeface="Arial" charset="0"/>
                <a:ea typeface="Times New Roman" charset="0"/>
                <a:cs typeface="Arial" charset="0"/>
              </a:rPr>
              <a:t>1 </a:t>
            </a:r>
            <a:r>
              <a:rPr lang="fr-FR" sz="2000" dirty="0">
                <a:solidFill>
                  <a:srgbClr val="FF0000"/>
                </a:solidFill>
                <a:effectLst/>
                <a:latin typeface="Arial" charset="0"/>
                <a:ea typeface="Times New Roman" charset="0"/>
                <a:cs typeface="Arial" charset="0"/>
              </a:rPr>
              <a:t>/ 2</a:t>
            </a:r>
            <a:endParaRPr lang="fr-FR" sz="2000" dirty="0">
              <a:effectLst/>
              <a:latin typeface="Arial" charset="0"/>
              <a:ea typeface="Times New Roman" charset="0"/>
              <a:cs typeface="Times" charset="0"/>
            </a:endParaRPr>
          </a:p>
        </p:txBody>
      </p:sp>
      <p:cxnSp>
        <p:nvCxnSpPr>
          <p:cNvPr id="15" name="Line 263"/>
          <p:cNvCxnSpPr>
            <a:cxnSpLocks noChangeShapeType="1"/>
          </p:cNvCxnSpPr>
          <p:nvPr/>
        </p:nvCxnSpPr>
        <p:spPr bwMode="auto">
          <a:xfrm>
            <a:off x="5821135" y="6241110"/>
            <a:ext cx="6599892" cy="0"/>
          </a:xfrm>
          <a:prstGeom prst="line">
            <a:avLst/>
          </a:prstGeom>
          <a:noFill/>
          <a:ln w="25400">
            <a:solidFill>
              <a:srgbClr val="E36C0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Text Box 264"/>
          <p:cNvSpPr txBox="1">
            <a:spLocks noChangeArrowheads="1"/>
          </p:cNvSpPr>
          <p:nvPr/>
        </p:nvSpPr>
        <p:spPr bwMode="auto">
          <a:xfrm>
            <a:off x="8101975" y="6241110"/>
            <a:ext cx="3780700" cy="4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just">
              <a:spcAft>
                <a:spcPts val="0"/>
              </a:spcAft>
            </a:pPr>
            <a:r>
              <a:rPr lang="fr-FR" sz="2000" dirty="0">
                <a:solidFill>
                  <a:srgbClr val="E36C0A"/>
                </a:solidFill>
                <a:effectLst/>
                <a:latin typeface="Arial" charset="0"/>
                <a:ea typeface="Times New Roman" charset="0"/>
                <a:cs typeface="Arial" charset="0"/>
              </a:rPr>
              <a:t>trajectoire de A </a:t>
            </a:r>
            <a:r>
              <a:rPr lang="fr-FR" sz="2000" dirty="0">
                <a:solidFill>
                  <a:srgbClr val="E36C0A"/>
                </a:solidFill>
                <a:latin typeface="Arial" charset="0"/>
                <a:ea typeface="Times New Roman" charset="0"/>
                <a:cs typeface="Arial" charset="0"/>
                <a:sym typeface="Symbol" charset="2"/>
              </a:rPr>
              <a:t>∊</a:t>
            </a:r>
            <a:r>
              <a:rPr lang="fr-FR" sz="2000" dirty="0" smtClean="0">
                <a:solidFill>
                  <a:srgbClr val="E36C0A"/>
                </a:solidFill>
                <a:effectLst/>
                <a:latin typeface="Arial" charset="0"/>
                <a:ea typeface="Times New Roman" charset="0"/>
                <a:cs typeface="Arial" charset="0"/>
              </a:rPr>
              <a:t> </a:t>
            </a:r>
            <a:r>
              <a:rPr lang="fr-FR" sz="2000" dirty="0">
                <a:solidFill>
                  <a:srgbClr val="E36C0A"/>
                </a:solidFill>
                <a:effectLst/>
                <a:latin typeface="Arial" charset="0"/>
                <a:ea typeface="Times New Roman" charset="0"/>
                <a:cs typeface="Arial" charset="0"/>
              </a:rPr>
              <a:t>2 / 0</a:t>
            </a:r>
            <a:endParaRPr lang="fr-FR" sz="2000" dirty="0">
              <a:effectLst/>
              <a:latin typeface="Arial" charset="0"/>
              <a:ea typeface="Times New Roman" charset="0"/>
              <a:cs typeface="Times" charset="0"/>
            </a:endParaRPr>
          </a:p>
        </p:txBody>
      </p:sp>
      <p:grpSp>
        <p:nvGrpSpPr>
          <p:cNvPr id="18" name="Group 261"/>
          <p:cNvGrpSpPr>
            <a:grpSpLocks/>
          </p:cNvGrpSpPr>
          <p:nvPr/>
        </p:nvGrpSpPr>
        <p:grpSpPr bwMode="auto">
          <a:xfrm>
            <a:off x="5821135" y="4751359"/>
            <a:ext cx="4425057" cy="1409230"/>
            <a:chOff x="5580" y="3005"/>
            <a:chExt cx="4665" cy="1134"/>
          </a:xfrm>
        </p:grpSpPr>
        <p:sp>
          <p:nvSpPr>
            <p:cNvPr id="20" name="Arc 259"/>
            <p:cNvSpPr>
              <a:spLocks/>
            </p:cNvSpPr>
            <p:nvPr/>
          </p:nvSpPr>
          <p:spPr bwMode="auto">
            <a:xfrm flipH="1">
              <a:off x="5580" y="3008"/>
              <a:ext cx="2340" cy="1131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-1"/>
                  </a:moveTo>
                  <a:cubicBezTo>
                    <a:pt x="11929" y="-1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0" y="-1"/>
                  </a:moveTo>
                  <a:cubicBezTo>
                    <a:pt x="11929" y="-1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>
              <a:solidFill>
                <a:srgbClr val="7030A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fr-FR"/>
            </a:p>
          </p:txBody>
        </p:sp>
        <p:sp>
          <p:nvSpPr>
            <p:cNvPr id="21" name="Arc 260"/>
            <p:cNvSpPr>
              <a:spLocks/>
            </p:cNvSpPr>
            <p:nvPr/>
          </p:nvSpPr>
          <p:spPr bwMode="auto">
            <a:xfrm>
              <a:off x="7905" y="3005"/>
              <a:ext cx="2340" cy="1131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-1"/>
                  </a:moveTo>
                  <a:cubicBezTo>
                    <a:pt x="11929" y="-1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0" y="-1"/>
                  </a:moveTo>
                  <a:cubicBezTo>
                    <a:pt x="11929" y="-1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>
              <a:solidFill>
                <a:srgbClr val="7030A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fr-FR"/>
            </a:p>
          </p:txBody>
        </p:sp>
      </p:grpSp>
      <p:sp>
        <p:nvSpPr>
          <p:cNvPr id="19" name="Text Box 262"/>
          <p:cNvSpPr txBox="1">
            <a:spLocks noChangeArrowheads="1"/>
          </p:cNvSpPr>
          <p:nvPr/>
        </p:nvSpPr>
        <p:spPr bwMode="auto">
          <a:xfrm>
            <a:off x="8089053" y="5801513"/>
            <a:ext cx="3210561" cy="612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just">
              <a:spcAft>
                <a:spcPts val="0"/>
              </a:spcAft>
            </a:pPr>
            <a:r>
              <a:rPr lang="fr-FR" sz="2000">
                <a:solidFill>
                  <a:srgbClr val="7030A0"/>
                </a:solidFill>
                <a:effectLst/>
                <a:latin typeface="Arial" charset="0"/>
                <a:ea typeface="Times New Roman" charset="0"/>
                <a:cs typeface="Arial" charset="0"/>
              </a:rPr>
              <a:t>trajectoire de A </a:t>
            </a:r>
            <a:r>
              <a:rPr lang="fr-FR" sz="2000">
                <a:solidFill>
                  <a:srgbClr val="7030A0"/>
                </a:solidFill>
                <a:latin typeface="Arial" charset="0"/>
                <a:ea typeface="Times New Roman" charset="0"/>
                <a:cs typeface="Arial" charset="0"/>
                <a:sym typeface="Symbol" charset="2"/>
              </a:rPr>
              <a:t>∊</a:t>
            </a:r>
            <a:r>
              <a:rPr lang="fr-FR" sz="2000" smtClean="0">
                <a:solidFill>
                  <a:srgbClr val="7030A0"/>
                </a:solidFill>
                <a:effectLst/>
                <a:latin typeface="Arial" charset="0"/>
                <a:ea typeface="Times New Roman" charset="0"/>
                <a:cs typeface="Arial" charset="0"/>
              </a:rPr>
              <a:t> </a:t>
            </a:r>
            <a:r>
              <a:rPr lang="fr-FR" sz="2000">
                <a:solidFill>
                  <a:srgbClr val="7030A0"/>
                </a:solidFill>
                <a:effectLst/>
                <a:latin typeface="Arial" charset="0"/>
                <a:ea typeface="Times New Roman" charset="0"/>
                <a:cs typeface="Arial" charset="0"/>
              </a:rPr>
              <a:t>1 / 0</a:t>
            </a:r>
            <a:endParaRPr lang="fr-FR" sz="2000">
              <a:effectLst/>
              <a:latin typeface="Arial" charset="0"/>
              <a:ea typeface="Times New Roman" charset="0"/>
              <a:cs typeface="Times" charset="0"/>
            </a:endParaRPr>
          </a:p>
        </p:txBody>
      </p:sp>
      <p:cxnSp>
        <p:nvCxnSpPr>
          <p:cNvPr id="22" name="Line 249"/>
          <p:cNvCxnSpPr>
            <a:cxnSpLocks noChangeShapeType="1"/>
          </p:cNvCxnSpPr>
          <p:nvPr/>
        </p:nvCxnSpPr>
        <p:spPr bwMode="auto">
          <a:xfrm>
            <a:off x="5841295" y="5503097"/>
            <a:ext cx="4404897" cy="14121"/>
          </a:xfrm>
          <a:prstGeom prst="line">
            <a:avLst/>
          </a:prstGeom>
          <a:noFill/>
          <a:ln w="25400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" name="Text Box 250"/>
          <p:cNvSpPr txBox="1">
            <a:spLocks noChangeArrowheads="1"/>
          </p:cNvSpPr>
          <p:nvPr/>
        </p:nvSpPr>
        <p:spPr bwMode="auto">
          <a:xfrm>
            <a:off x="6391980" y="5522458"/>
            <a:ext cx="4125020" cy="498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just">
              <a:spcAft>
                <a:spcPts val="0"/>
              </a:spcAft>
            </a:pPr>
            <a:r>
              <a:rPr lang="fr-FR" sz="2000" dirty="0">
                <a:solidFill>
                  <a:srgbClr val="00B050"/>
                </a:solidFill>
                <a:effectLst/>
                <a:latin typeface="Arial" charset="0"/>
                <a:ea typeface="Times New Roman" charset="0"/>
                <a:cs typeface="Arial" charset="0"/>
              </a:rPr>
              <a:t>trajectoire de B </a:t>
            </a:r>
            <a:r>
              <a:rPr lang="fr-FR" sz="2000" dirty="0">
                <a:solidFill>
                  <a:srgbClr val="00B050"/>
                </a:solidFill>
                <a:latin typeface="Arial" charset="0"/>
                <a:ea typeface="Times New Roman" charset="0"/>
                <a:cs typeface="Arial" charset="0"/>
                <a:sym typeface="Symbol" charset="2"/>
              </a:rPr>
              <a:t>∊</a:t>
            </a:r>
            <a:r>
              <a:rPr lang="fr-FR" sz="2000" dirty="0" smtClean="0">
                <a:solidFill>
                  <a:srgbClr val="00B050"/>
                </a:solidFill>
                <a:effectLst/>
                <a:latin typeface="Arial" charset="0"/>
                <a:ea typeface="Times New Roman" charset="0"/>
                <a:cs typeface="Arial" charset="0"/>
              </a:rPr>
              <a:t> </a:t>
            </a:r>
            <a:r>
              <a:rPr lang="fr-FR" sz="2000" dirty="0">
                <a:solidFill>
                  <a:srgbClr val="00B050"/>
                </a:solidFill>
                <a:effectLst/>
                <a:latin typeface="Arial" charset="0"/>
                <a:ea typeface="Times New Roman" charset="0"/>
                <a:cs typeface="Arial" charset="0"/>
              </a:rPr>
              <a:t>2 / 0</a:t>
            </a:r>
            <a:endParaRPr lang="fr-FR" sz="2000" dirty="0">
              <a:effectLst/>
              <a:latin typeface="Arial" charset="0"/>
              <a:ea typeface="Times New Roman" charset="0"/>
              <a:cs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787265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animBg="1"/>
      <p:bldP spid="14" grpId="0"/>
      <p:bldP spid="16" grpId="0"/>
      <p:bldP spid="19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Vecteur position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12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pic>
        <p:nvPicPr>
          <p:cNvPr id="24" name="Image 2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67" t="920" r="4114" b="49187"/>
          <a:stretch>
            <a:fillRect/>
          </a:stretch>
        </p:blipFill>
        <p:spPr bwMode="auto">
          <a:xfrm>
            <a:off x="7948385" y="1314022"/>
            <a:ext cx="4579257" cy="3917904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5" name="ZoneTexte 24"/>
              <p:cNvSpPr txBox="1"/>
              <p:nvPr/>
            </p:nvSpPr>
            <p:spPr>
              <a:xfrm>
                <a:off x="1524000" y="1859817"/>
                <a:ext cx="5388429" cy="466076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457200" marR="0" indent="-457200" algn="l" defTabSz="584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charset="0"/>
                  <a:buChar char="•"/>
                  <a:tabLst/>
                </a:pPr>
                <a:r>
                  <a:rPr lang="fr-FR" sz="3200" dirty="0" smtClean="0"/>
                  <a:t>Vecteur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fr-FR" sz="3200" i="1" smtClean="0">
                            <a:latin typeface="Cambria Math" charset="0"/>
                          </a:rPr>
                        </m:ctrlPr>
                      </m:accPr>
                      <m:e>
                        <m:r>
                          <a:rPr lang="fr-FR" sz="3200" b="0" i="1" smtClean="0">
                            <a:latin typeface="Cambria Math" charset="0"/>
                          </a:rPr>
                          <m:t>𝑂𝑀</m:t>
                        </m:r>
                      </m:e>
                    </m:acc>
                  </m:oMath>
                </a14:m>
                <a:r>
                  <a:rPr kumimoji="0" lang="fr-FR" sz="3200" b="0" i="0" u="none" strike="noStrike" cap="none" spc="0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Gill Sans"/>
                  </a:rPr>
                  <a:t> dans le</a:t>
                </a:r>
                <a:r>
                  <a:rPr kumimoji="0" lang="fr-FR" sz="3200" b="0" i="0" u="none" strike="noStrike" cap="none" spc="0" normalizeH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Gill Sans"/>
                  </a:rPr>
                  <a:t> repère cartésien :</a:t>
                </a:r>
              </a:p>
              <a:p>
                <a:pPr marL="457200" marR="0" indent="-457200" algn="l" defTabSz="584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charset="0"/>
                  <a:buChar char="•"/>
                  <a:tabLst/>
                </a:pPr>
                <a:endParaRPr lang="fr-FR" sz="3200" baseline="0" dirty="0"/>
              </a:p>
              <a:p>
                <a:pPr marL="457200" marR="0" indent="-457200" algn="l" defTabSz="584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charset="0"/>
                  <a:buChar char="•"/>
                  <a:tabLst/>
                </a:pPr>
                <a:endParaRPr kumimoji="0" lang="fr-FR" sz="3200" b="0" i="0" u="none" strike="noStrike" cap="none" spc="0" normalizeH="0" dirty="0" smtClean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Gill Sans"/>
                </a:endParaRPr>
              </a:p>
              <a:p>
                <a:pPr marL="457200" marR="0" indent="-457200" algn="l" defTabSz="584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charset="0"/>
                  <a:buChar char="•"/>
                  <a:tabLst/>
                </a:pPr>
                <a:endParaRPr lang="fr-FR" sz="3200" baseline="0" dirty="0" smtClean="0"/>
              </a:p>
              <a:p>
                <a:pPr marL="457200" marR="0" indent="-457200" algn="l" defTabSz="584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charset="0"/>
                  <a:buChar char="•"/>
                  <a:tabLst/>
                </a:pPr>
                <a:endParaRPr lang="fr-FR" sz="3200" baseline="0" dirty="0"/>
              </a:p>
              <a:p>
                <a:pPr marL="457200" marR="0" indent="-457200" algn="l" defTabSz="584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charset="0"/>
                  <a:buChar char="•"/>
                  <a:tabLst/>
                </a:pPr>
                <a:endParaRPr kumimoji="0" lang="fr-FR" sz="3200" b="0" i="0" u="none" strike="noStrike" cap="none" spc="0" normalizeH="0" dirty="0" smtClean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Gill Sans"/>
                </a:endParaRPr>
              </a:p>
              <a:p>
                <a:pPr marL="457200" indent="-457200" algn="l">
                  <a:buFont typeface="Arial" charset="0"/>
                  <a:buChar char="•"/>
                </a:pPr>
                <a:r>
                  <a:rPr lang="fr-FR" sz="3200" baseline="0" dirty="0" smtClean="0"/>
                  <a:t>Exemple : définition du vecteur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fr-FR" sz="3200" i="1">
                            <a:latin typeface="Cambria Math" charset="0"/>
                          </a:rPr>
                        </m:ctrlPr>
                      </m:accPr>
                      <m:e>
                        <m:r>
                          <a:rPr lang="fr-FR" sz="3200" b="0" i="1" smtClean="0">
                            <a:latin typeface="Cambria Math" charset="0"/>
                          </a:rPr>
                          <m:t>𝐴𝐶</m:t>
                        </m:r>
                      </m:e>
                    </m:acc>
                  </m:oMath>
                </a14:m>
                <a:r>
                  <a:rPr kumimoji="0" lang="fr-FR" sz="3200" b="0" i="0" u="none" strike="noStrike" cap="none" spc="0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Gill Sans"/>
                  </a:rPr>
                  <a:t> :</a:t>
                </a:r>
                <a:endParaRPr kumimoji="0" lang="fr-FR" sz="32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Gill Sans"/>
                </a:endParaRPr>
              </a:p>
            </p:txBody>
          </p:sp>
        </mc:Choice>
        <mc:Fallback xmlns="">
          <p:sp>
            <p:nvSpPr>
              <p:cNvPr id="25" name="ZoneTexte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0" y="1859817"/>
                <a:ext cx="5388429" cy="4660763"/>
              </a:xfrm>
              <a:prstGeom prst="rect">
                <a:avLst/>
              </a:prstGeom>
              <a:blipFill rotWithShape="0">
                <a:blip r:embed="rId5"/>
                <a:stretch>
                  <a:fillRect l="-3394" r="-113" b="-3791"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6" name="Image 25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9565" y="5416311"/>
            <a:ext cx="4329537" cy="32692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215562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Vecteur vitesse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13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ZoneTexte 24"/>
              <p:cNvSpPr txBox="1"/>
              <p:nvPr/>
            </p:nvSpPr>
            <p:spPr>
              <a:xfrm>
                <a:off x="1524000" y="3368596"/>
                <a:ext cx="9677400" cy="164320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457200" indent="-457200" algn="l">
                  <a:buFont typeface="Arial" charset="0"/>
                  <a:buChar char="•"/>
                </a:pPr>
                <a:r>
                  <a:rPr lang="fr-FR" sz="3200" dirty="0"/>
                  <a:t>La vitesse moyenne </a:t>
                </a:r>
                <a:r>
                  <a:rPr lang="fr-FR" sz="3200" dirty="0" smtClean="0"/>
                  <a:t>est définie par : </a:t>
                </a:r>
                <a:br>
                  <a:rPr lang="fr-FR" sz="3200" dirty="0" smtClean="0"/>
                </a:b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fr-FR" sz="3200" b="0" i="1" smtClean="0">
                            <a:latin typeface="Cambria Math" charset="0"/>
                          </a:rPr>
                          <m:t>𝑉</m:t>
                        </m:r>
                      </m:e>
                      <m:sub>
                        <m:r>
                          <a:rPr lang="fr-FR" sz="3200" b="0" i="1" smtClean="0">
                            <a:latin typeface="Cambria Math" charset="0"/>
                          </a:rPr>
                          <m:t>𝑚𝑜𝑦</m:t>
                        </m:r>
                      </m:sub>
                    </m:sSub>
                    <m:r>
                      <a:rPr lang="fr-FR" sz="3200" b="0" i="1" smtClean="0">
                        <a:latin typeface="Cambria Math" charset="0"/>
                      </a:rPr>
                      <m:t>=</m:t>
                    </m:r>
                    <m:f>
                      <m:fPr>
                        <m:ctrlPr>
                          <a:rPr lang="bg-BG" sz="3200" b="0" i="1" smtClean="0">
                            <a:latin typeface="Cambria Math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3200" b="0" i="1" smtClean="0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fr-FR" sz="3200" b="0" i="1" smtClean="0">
                                <a:latin typeface="Cambria Math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fr-FR" sz="3200" b="0" i="1" smtClean="0">
                                <a:latin typeface="Cambria Math" charset="0"/>
                              </a:rPr>
                              <m:t>2</m:t>
                            </m:r>
                          </m:sub>
                        </m:sSub>
                        <m:r>
                          <a:rPr lang="fr-FR" sz="3200" b="0" i="1" smtClean="0">
                            <a:latin typeface="Cambria Math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3200" b="0" i="1" smtClean="0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fr-FR" sz="3200" b="0" i="1" smtClean="0">
                                <a:latin typeface="Cambria Math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fr-FR" sz="3200" b="0" i="1" smtClean="0">
                                <a:latin typeface="Cambria Math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3200" b="0" i="1" smtClean="0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fr-FR" sz="3200" b="0" i="1" smtClean="0">
                                <a:latin typeface="Cambria Math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fr-FR" sz="3200" b="0" i="1" smtClean="0">
                                <a:latin typeface="Cambria Math" charset="0"/>
                              </a:rPr>
                              <m:t>2</m:t>
                            </m:r>
                          </m:sub>
                        </m:sSub>
                        <m:r>
                          <a:rPr lang="fr-FR" sz="3200" b="0" i="1" smtClean="0">
                            <a:latin typeface="Cambria Math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3200" b="0" i="1" smtClean="0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fr-FR" sz="3200" b="0" i="1" smtClean="0">
                                <a:latin typeface="Cambria Math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fr-FR" sz="3200" b="0" i="1" smtClean="0">
                                <a:latin typeface="Cambria Math" charset="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fr-FR" sz="3200" b="0" i="1" smtClean="0">
                        <a:latin typeface="Cambria Math" charset="0"/>
                      </a:rPr>
                      <m:t>=</m:t>
                    </m:r>
                    <m:f>
                      <m:fPr>
                        <m:ctrlPr>
                          <a:rPr lang="bg-BG" sz="3200" b="0" i="1" smtClean="0">
                            <a:latin typeface="Cambria Math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l-GR" sz="3200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Δ</m:t>
                        </m:r>
                        <m:r>
                          <a:rPr lang="fr-FR" sz="3200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𝑠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l-GR" sz="3200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Δ</m:t>
                        </m:r>
                        <m:r>
                          <a:rPr lang="fr-FR" sz="3200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𝑡</m:t>
                        </m:r>
                      </m:den>
                    </m:f>
                  </m:oMath>
                </a14:m>
                <a:endParaRPr kumimoji="0" lang="fr-FR" sz="32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Gill Sans"/>
                </a:endParaRPr>
              </a:p>
            </p:txBody>
          </p:sp>
        </mc:Choice>
        <mc:Fallback xmlns="">
          <p:sp>
            <p:nvSpPr>
              <p:cNvPr id="25" name="ZoneTexte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0" y="3368596"/>
                <a:ext cx="9677400" cy="1643207"/>
              </a:xfrm>
              <a:prstGeom prst="rect">
                <a:avLst/>
              </a:prstGeom>
              <a:blipFill rotWithShape="0">
                <a:blip r:embed="rId4"/>
                <a:stretch>
                  <a:fillRect l="-1889" t="-2974"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Shape 374"/>
          <p:cNvSpPr/>
          <p:nvPr/>
        </p:nvSpPr>
        <p:spPr>
          <a:xfrm>
            <a:off x="4686300" y="9768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Vitesse moyenne</a:t>
            </a:r>
            <a:endParaRPr sz="2800" dirty="0"/>
          </a:p>
        </p:txBody>
      </p:sp>
      <p:sp>
        <p:nvSpPr>
          <p:cNvPr id="2" name="Flèche vers la droite 1"/>
          <p:cNvSpPr/>
          <p:nvPr/>
        </p:nvSpPr>
        <p:spPr>
          <a:xfrm>
            <a:off x="3412671" y="6172200"/>
            <a:ext cx="1121229" cy="620486"/>
          </a:xfrm>
          <a:prstGeom prst="rightArrow">
            <a:avLst/>
          </a:prstGeom>
          <a:blipFill rotWithShape="1">
            <a:blip r:embed="rId5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4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533900" y="6041063"/>
            <a:ext cx="552587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4400" smtClean="0"/>
              <a:t>Information insuffisante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9991356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Vecteur vitesse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14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ZoneTexte 24"/>
              <p:cNvSpPr txBox="1"/>
              <p:nvPr/>
            </p:nvSpPr>
            <p:spPr>
              <a:xfrm>
                <a:off x="1524000" y="1898136"/>
                <a:ext cx="11239500" cy="580973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r>
                  <a:rPr lang="fr-FR" sz="3200" dirty="0" smtClean="0"/>
                  <a:t>On calcule la vitesse d’un point en dérivant sa position par rapport au temps 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fr-FR" sz="3200" i="1">
                              <a:latin typeface="Cambria Math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fr-FR" sz="3200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fr-FR" sz="3200" i="1">
                                  <a:latin typeface="Cambria Math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fr-FR" sz="3200" i="1">
                                  <a:latin typeface="Cambria Math" charset="0"/>
                                </a:rPr>
                                <m:t>𝑀</m:t>
                              </m:r>
                              <m:r>
                                <a:rPr lang="fr-FR" sz="3200" i="1">
                                  <a:latin typeface="Cambria Math" charset="0"/>
                                </a:rPr>
                                <m:t>∈</m:t>
                              </m:r>
                              <m:r>
                                <a:rPr lang="fr-FR" sz="3200" i="1">
                                  <a:latin typeface="Cambria Math" charset="0"/>
                                </a:rPr>
                                <m:t>𝑆</m:t>
                              </m:r>
                              <m:r>
                                <a:rPr lang="fr-FR" sz="3200" i="1">
                                  <a:latin typeface="Cambria Math" charset="0"/>
                                </a:rPr>
                                <m:t>/</m:t>
                              </m:r>
                              <m:r>
                                <a:rPr lang="fr-FR" sz="3200" i="1">
                                  <a:latin typeface="Cambria Math" charset="0"/>
                                </a:rPr>
                                <m:t>𝑅</m:t>
                              </m:r>
                            </m:sub>
                          </m:sSub>
                        </m:e>
                      </m:acc>
                      <m:r>
                        <a:rPr lang="fr-FR" sz="3200" i="1">
                          <a:latin typeface="Cambria Math" charset="0"/>
                        </a:rPr>
                        <m:t>=</m:t>
                      </m:r>
                      <m:sSub>
                        <m:sSubPr>
                          <m:ctrlPr>
                            <a:rPr lang="fr-FR" sz="3200" i="1">
                              <a:latin typeface="Cambria Math" charset="0"/>
                            </a:rPr>
                          </m:ctrlPr>
                        </m:sSubPr>
                        <m:e>
                          <m:d>
                            <m:dPr>
                              <m:begChr m:val=""/>
                              <m:endChr m:val="|"/>
                              <m:ctrlPr>
                                <a:rPr lang="fr-FR" sz="3200" i="1">
                                  <a:latin typeface="Cambria Math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fr-FR" sz="3200" i="1">
                                      <a:latin typeface="Cambria Math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i="1">
                                      <a:latin typeface="Cambria Math" charset="0"/>
                                    </a:rPr>
                                    <m:t>𝑑</m:t>
                                  </m:r>
                                  <m:acc>
                                    <m:accPr>
                                      <m:chr m:val="⃗"/>
                                      <m:ctrlPr>
                                        <a:rPr lang="fr-FR" sz="3200" i="1">
                                          <a:latin typeface="Cambria Math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fr-FR" sz="3200" i="1">
                                          <a:latin typeface="Cambria Math" charset="0"/>
                                        </a:rPr>
                                        <m:t>𝑂𝑀</m:t>
                                      </m:r>
                                    </m:e>
                                  </m:acc>
                                </m:num>
                                <m:den>
                                  <m:r>
                                    <a:rPr lang="fr-FR" sz="3200" i="1">
                                      <a:latin typeface="Cambria Math" charset="0"/>
                                    </a:rPr>
                                    <m:t>𝑑𝑡</m:t>
                                  </m:r>
                                </m:den>
                              </m:f>
                            </m:e>
                          </m:d>
                        </m:e>
                        <m:sub>
                          <m:r>
                            <a:rPr lang="fr-FR" sz="3200" i="1">
                              <a:latin typeface="Cambria Math" charset="0"/>
                            </a:rPr>
                            <m:t>𝑅</m:t>
                          </m:r>
                        </m:sub>
                      </m:sSub>
                    </m:oMath>
                  </m:oMathPara>
                </a14:m>
                <a:endParaRPr lang="fr-FR" sz="3200" dirty="0" smtClean="0"/>
              </a:p>
              <a:p>
                <a:pPr/>
                <a:endParaRPr lang="fr-FR" sz="3200" dirty="0"/>
              </a:p>
              <a:p>
                <a:pPr/>
                <a:endParaRPr lang="fr-FR" sz="3200" dirty="0" smtClean="0"/>
              </a:p>
              <a:p>
                <a:pPr algn="l"/>
                <a:r>
                  <a:rPr lang="fr-FR" sz="3200" dirty="0" smtClean="0"/>
                  <a:t>C’est un vecteur, on définit donc :</a:t>
                </a:r>
              </a:p>
              <a:p>
                <a:pPr marL="457200" indent="-457200" algn="l">
                  <a:buFont typeface="Arial" charset="0"/>
                  <a:buChar char="•"/>
                </a:pPr>
                <a:r>
                  <a:rPr lang="fr-FR" sz="3200" dirty="0" smtClean="0"/>
                  <a:t>Son origine : le point M</a:t>
                </a:r>
              </a:p>
              <a:p>
                <a:pPr marL="457200" indent="-457200" algn="l">
                  <a:buFont typeface="Arial" charset="0"/>
                  <a:buChar char="•"/>
                </a:pPr>
                <a:r>
                  <a:rPr lang="fr-FR" sz="3200" dirty="0" smtClean="0"/>
                  <a:t>Son support : tangent à la trajectoire</a:t>
                </a:r>
                <a:endParaRPr lang="fr-FR" sz="3200" dirty="0" smtClean="0"/>
              </a:p>
              <a:p>
                <a:pPr marL="457200" indent="-457200" algn="l">
                  <a:buFont typeface="Arial" charset="0"/>
                  <a:buChar char="•"/>
                </a:pPr>
                <a:r>
                  <a:rPr lang="fr-FR" sz="3200" dirty="0" smtClean="0"/>
                  <a:t>Son sens : sens du mouvement</a:t>
                </a:r>
              </a:p>
              <a:p>
                <a:pPr marL="457200" indent="-457200" algn="l">
                  <a:buFont typeface="Arial" charset="0"/>
                  <a:buChar char="•"/>
                </a:pPr>
                <a:r>
                  <a:rPr lang="fr-FR" sz="3200" dirty="0" smtClean="0"/>
                  <a:t>Sa </a:t>
                </a:r>
                <a:r>
                  <a:rPr lang="fr-FR" sz="3200" dirty="0"/>
                  <a:t>norme : </a:t>
                </a:r>
                <a14:m>
                  <m:oMath xmlns:m="http://schemas.openxmlformats.org/officeDocument/2006/math">
                    <m:d>
                      <m:dPr>
                        <m:begChr m:val="‖"/>
                        <m:endChr m:val="‖"/>
                        <m:ctrlPr>
                          <a:rPr lang="fr-FR" sz="3200" i="1">
                            <a:latin typeface="Cambria Math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fr-FR" sz="3200" i="1">
                                <a:latin typeface="Cambria Math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fr-FR" sz="3200" i="1">
                                    <a:latin typeface="Cambria Math" charset="0"/>
                                  </a:rPr>
                                </m:ctrlPr>
                              </m:sSubPr>
                              <m:e>
                                <m:r>
                                  <a:rPr lang="fr-FR" sz="3200" i="1">
                                    <a:latin typeface="Cambria Math" charset="0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fr-FR" sz="3200" i="1">
                                    <a:latin typeface="Cambria Math" charset="0"/>
                                  </a:rPr>
                                  <m:t>𝑀</m:t>
                                </m:r>
                                <m:r>
                                  <a:rPr lang="fr-FR" sz="3200" i="1">
                                    <a:latin typeface="Cambria Math" charset="0"/>
                                  </a:rPr>
                                  <m:t>∈</m:t>
                                </m:r>
                                <m:r>
                                  <a:rPr lang="fr-FR" sz="3200" i="1">
                                    <a:latin typeface="Cambria Math" charset="0"/>
                                  </a:rPr>
                                  <m:t>𝑆</m:t>
                                </m:r>
                                <m:r>
                                  <a:rPr lang="fr-FR" sz="3200" i="1">
                                    <a:latin typeface="Cambria Math" charset="0"/>
                                  </a:rPr>
                                  <m:t>/</m:t>
                                </m:r>
                                <m:r>
                                  <a:rPr lang="fr-FR" sz="3200" i="1">
                                    <a:latin typeface="Cambria Math" charset="0"/>
                                  </a:rPr>
                                  <m:t>𝑅</m:t>
                                </m:r>
                              </m:sub>
                            </m:sSub>
                          </m:e>
                        </m:acc>
                      </m:e>
                    </m:d>
                  </m:oMath>
                </a14:m>
                <a:endParaRPr lang="fr-FR" sz="3200" dirty="0" smtClean="0"/>
              </a:p>
            </p:txBody>
          </p:sp>
        </mc:Choice>
        <mc:Fallback>
          <p:sp>
            <p:nvSpPr>
              <p:cNvPr id="25" name="ZoneTexte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0" y="1898136"/>
                <a:ext cx="11239500" cy="5809732"/>
              </a:xfrm>
              <a:prstGeom prst="rect">
                <a:avLst/>
              </a:prstGeom>
              <a:blipFill rotWithShape="0">
                <a:blip r:embed="rId4"/>
                <a:stretch>
                  <a:fillRect l="-1735" t="-735" r="-2061" b="-2099"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Shape 374"/>
          <p:cNvSpPr/>
          <p:nvPr/>
        </p:nvSpPr>
        <p:spPr>
          <a:xfrm>
            <a:off x="4686300" y="9768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Vitesse </a:t>
            </a:r>
            <a:r>
              <a:rPr lang="fr-FR" sz="2800" dirty="0" err="1" smtClean="0"/>
              <a:t>instantannée</a:t>
            </a:r>
            <a:endParaRPr sz="2800" dirty="0"/>
          </a:p>
        </p:txBody>
      </p:sp>
    </p:spTree>
    <p:extLst>
      <p:ext uri="{BB962C8B-B14F-4D97-AF65-F5344CB8AC3E}">
        <p14:creationId xmlns:p14="http://schemas.microsoft.com/office/powerpoint/2010/main" val="91015636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Composition des vecteurs vitesse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15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11" name="Shape 374"/>
          <p:cNvSpPr/>
          <p:nvPr/>
        </p:nvSpPr>
        <p:spPr>
          <a:xfrm>
            <a:off x="4686300" y="9768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Taux de rotation</a:t>
            </a:r>
            <a:endParaRPr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/>
              <p:cNvSpPr/>
              <p:nvPr/>
            </p:nvSpPr>
            <p:spPr>
              <a:xfrm>
                <a:off x="4252278" y="4172245"/>
                <a:ext cx="4859471" cy="8779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fr-FR">
                              <a:latin typeface="Cambria Math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fr-FR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fr-FR">
                                  <a:latin typeface="Cambria Math" charset="0"/>
                                </a:rPr>
                                <m:t>Ω</m:t>
                              </m:r>
                            </m:e>
                            <m:sub>
                              <m:f>
                                <m:fPr>
                                  <m:type m:val="lin"/>
                                  <m:ctrlPr>
                                    <a:rPr lang="fr-FR" i="1">
                                      <a:latin typeface="Cambria Math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>
                                      <a:latin typeface="Cambria Math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fr-FR">
                                      <a:latin typeface="Cambria Math" charset="0"/>
                                    </a:rPr>
                                    <m:t>0</m:t>
                                  </m:r>
                                </m:den>
                              </m:f>
                            </m:sub>
                          </m:sSub>
                        </m:e>
                      </m:acc>
                      <m:r>
                        <a:rPr lang="fr-FR">
                          <a:latin typeface="Cambria Math" charset="0"/>
                        </a:rPr>
                        <m:t>=</m:t>
                      </m:r>
                      <m:acc>
                        <m:accPr>
                          <m:chr m:val="⃗"/>
                          <m:ctrlPr>
                            <a:rPr lang="fr-FR" i="1">
                              <a:latin typeface="Cambria Math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fr-FR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fr-FR">
                                  <a:latin typeface="Cambria Math" charset="0"/>
                                </a:rPr>
                                <m:t>Ω</m:t>
                              </m:r>
                            </m:e>
                            <m:sub>
                              <m:f>
                                <m:fPr>
                                  <m:type m:val="lin"/>
                                  <m:ctrlPr>
                                    <a:rPr lang="fr-FR" i="1">
                                      <a:latin typeface="Cambria Math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>
                                      <a:latin typeface="Cambria Math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fr-FR">
                                      <a:latin typeface="Cambria Math" charset="0"/>
                                    </a:rPr>
                                    <m:t>1</m:t>
                                  </m:r>
                                </m:den>
                              </m:f>
                            </m:sub>
                          </m:sSub>
                        </m:e>
                      </m:acc>
                      <m:r>
                        <a:rPr lang="fr-FR">
                          <a:latin typeface="Cambria Math" charset="0"/>
                        </a:rPr>
                        <m:t>+</m:t>
                      </m:r>
                      <m:acc>
                        <m:accPr>
                          <m:chr m:val="⃗"/>
                          <m:ctrlPr>
                            <a:rPr lang="fr-FR" i="1">
                              <a:latin typeface="Cambria Math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fr-FR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fr-FR">
                                  <a:latin typeface="Cambria Math" charset="0"/>
                                </a:rPr>
                                <m:t>Ω</m:t>
                              </m:r>
                            </m:e>
                            <m:sub>
                              <m:f>
                                <m:fPr>
                                  <m:type m:val="lin"/>
                                  <m:ctrlPr>
                                    <a:rPr lang="fr-FR" i="1">
                                      <a:latin typeface="Cambria Math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>
                                      <a:latin typeface="Cambria Math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fr-FR">
                                      <a:latin typeface="Cambria Math" charset="0"/>
                                    </a:rPr>
                                    <m:t>0</m:t>
                                  </m:r>
                                </m:den>
                              </m:f>
                            </m:sub>
                          </m:sSub>
                        </m:e>
                      </m:acc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2278" y="4172245"/>
                <a:ext cx="4859471" cy="877933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ZoneTexte 11"/>
          <p:cNvSpPr txBox="1"/>
          <p:nvPr/>
        </p:nvSpPr>
        <p:spPr>
          <a:xfrm>
            <a:off x="1843313" y="2620566"/>
            <a:ext cx="9677400" cy="10874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457200" indent="-457200" algn="l">
              <a:buFont typeface="Arial" charset="0"/>
              <a:buChar char="•"/>
            </a:pPr>
            <a:r>
              <a:rPr lang="fr-FR" sz="3200" dirty="0" smtClean="0"/>
              <a:t>Si il y a 3 solides en mouvement les uns par rapport aux autres, on peut écrire : </a:t>
            </a:r>
            <a:endParaRPr kumimoji="0" lang="fr-FR" sz="3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193216123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Composition des vecteurs vitesse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16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11" name="Shape 374"/>
          <p:cNvSpPr/>
          <p:nvPr/>
        </p:nvSpPr>
        <p:spPr>
          <a:xfrm>
            <a:off x="4686300" y="9768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Vitesse de translation</a:t>
            </a:r>
            <a:endParaRPr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/>
              <p:cNvSpPr/>
              <p:nvPr/>
            </p:nvSpPr>
            <p:spPr>
              <a:xfrm>
                <a:off x="3073942" y="4172245"/>
                <a:ext cx="7216143" cy="91287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fr-FR" smtClean="0">
                              <a:latin typeface="Cambria Math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fr-FR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fr-FR" b="0" i="1" smtClean="0">
                                  <a:latin typeface="Cambria Math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fr-FR" b="0" i="1" smtClean="0">
                                  <a:latin typeface="Cambria Math" charset="0"/>
                                </a:rPr>
                                <m:t>𝐴</m:t>
                              </m:r>
                              <m:r>
                                <a:rPr lang="fr-FR" b="0" i="1" smtClean="0">
                                  <a:latin typeface="Cambria Math" charset="0"/>
                                  <a:ea typeface="Cambria Math" charset="0"/>
                                  <a:cs typeface="Cambria Math" charset="0"/>
                                </a:rPr>
                                <m:t>∈</m:t>
                              </m:r>
                              <m:f>
                                <m:fPr>
                                  <m:type m:val="lin"/>
                                  <m:ctrlPr>
                                    <a:rPr lang="fr-FR" i="1">
                                      <a:latin typeface="Cambria Math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i="1" smtClean="0">
                                          <a:latin typeface="Cambria Math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b="0" i="1" smtClean="0">
                                          <a:latin typeface="Cambria Math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fr-FR" b="0" i="1" smtClean="0">
                                          <a:latin typeface="Cambria Math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i="1" smtClean="0">
                                          <a:latin typeface="Cambria Math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b="0" i="1" smtClean="0">
                                          <a:latin typeface="Cambria Math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fr-FR" b="0" i="1" smtClean="0">
                                          <a:latin typeface="Cambria Math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</m:den>
                              </m:f>
                            </m:sub>
                          </m:sSub>
                        </m:e>
                      </m:acc>
                      <m:r>
                        <a:rPr lang="fr-FR">
                          <a:latin typeface="Cambria Math" charset="0"/>
                        </a:rPr>
                        <m:t>=</m:t>
                      </m:r>
                      <m:acc>
                        <m:accPr>
                          <m:chr m:val="⃗"/>
                          <m:ctrlPr>
                            <a:rPr lang="fr-FR" i="1">
                              <a:latin typeface="Cambria Math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fr-FR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fr-FR" i="1">
                                  <a:latin typeface="Cambria Math" charset="0"/>
                                </a:rPr>
                                <m:t>𝐴</m:t>
                              </m:r>
                              <m:r>
                                <a:rPr lang="fr-FR" i="1">
                                  <a:latin typeface="Cambria Math" charset="0"/>
                                  <a:ea typeface="Cambria Math" charset="0"/>
                                  <a:cs typeface="Cambria Math" charset="0"/>
                                </a:rPr>
                                <m:t>∈</m:t>
                              </m:r>
                              <m:f>
                                <m:fPr>
                                  <m:type m:val="lin"/>
                                  <m:ctrlPr>
                                    <a:rPr lang="fr-FR" i="1">
                                      <a:latin typeface="Cambria Math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i="1">
                                          <a:latin typeface="Cambria Math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fr-FR" b="0" i="1" smtClean="0">
                                          <a:latin typeface="Cambria Math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i="1">
                                          <a:latin typeface="Cambria Math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fr-FR" b="0" i="1" smtClean="0">
                                          <a:latin typeface="Cambria Math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den>
                              </m:f>
                            </m:sub>
                          </m:sSub>
                        </m:e>
                      </m:acc>
                      <m:r>
                        <a:rPr lang="fr-FR">
                          <a:latin typeface="Cambria Math" charset="0"/>
                        </a:rPr>
                        <m:t>+</m:t>
                      </m:r>
                      <m:acc>
                        <m:accPr>
                          <m:chr m:val="⃗"/>
                          <m:ctrlPr>
                            <a:rPr lang="fr-FR" i="1">
                              <a:latin typeface="Cambria Math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fr-FR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fr-FR" i="1">
                                  <a:latin typeface="Cambria Math" charset="0"/>
                                </a:rPr>
                                <m:t>𝐴</m:t>
                              </m:r>
                              <m:r>
                                <a:rPr lang="fr-FR" i="1">
                                  <a:latin typeface="Cambria Math" charset="0"/>
                                  <a:ea typeface="Cambria Math" charset="0"/>
                                  <a:cs typeface="Cambria Math" charset="0"/>
                                </a:rPr>
                                <m:t>∈</m:t>
                              </m:r>
                              <m:f>
                                <m:fPr>
                                  <m:type m:val="lin"/>
                                  <m:ctrlPr>
                                    <a:rPr lang="fr-FR" i="1">
                                      <a:latin typeface="Cambria Math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i="1">
                                          <a:latin typeface="Cambria Math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fr-FR" b="0" i="1" smtClean="0">
                                          <a:latin typeface="Cambria Math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i="1">
                                          <a:latin typeface="Cambria Math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fr-FR" i="1">
                                          <a:latin typeface="Cambria Math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</m:den>
                              </m:f>
                            </m:sub>
                          </m:sSub>
                        </m:e>
                      </m:acc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3942" y="4172245"/>
                <a:ext cx="7216143" cy="912879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ZoneTexte 11"/>
          <p:cNvSpPr txBox="1"/>
          <p:nvPr/>
        </p:nvSpPr>
        <p:spPr>
          <a:xfrm>
            <a:off x="1843313" y="2620566"/>
            <a:ext cx="9677400" cy="10874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457200" indent="-457200" algn="l">
              <a:buFont typeface="Arial" charset="0"/>
              <a:buChar char="•"/>
            </a:pPr>
            <a:r>
              <a:rPr lang="fr-FR" sz="3200" dirty="0" smtClean="0"/>
              <a:t>Si il y a 3 solides en mouvement les uns par rapport aux autres, on </a:t>
            </a:r>
            <a:r>
              <a:rPr lang="fr-FR" sz="3200" smtClean="0"/>
              <a:t>peut écrire : </a:t>
            </a:r>
            <a:endParaRPr kumimoji="0" lang="fr-FR" sz="3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sp>
        <p:nvSpPr>
          <p:cNvPr id="3" name="Flèche vers le bas 2"/>
          <p:cNvSpPr/>
          <p:nvPr/>
        </p:nvSpPr>
        <p:spPr>
          <a:xfrm>
            <a:off x="6286500" y="5355771"/>
            <a:ext cx="751114" cy="800100"/>
          </a:xfrm>
          <a:prstGeom prst="downArrow">
            <a:avLst/>
          </a:prstGeom>
          <a:blipFill rotWithShape="1">
            <a:blip r:embed="rId5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4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Rectangle 12"/>
              <p:cNvSpPr/>
              <p:nvPr/>
            </p:nvSpPr>
            <p:spPr>
              <a:xfrm>
                <a:off x="3613481" y="6426518"/>
                <a:ext cx="6137065" cy="8737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fr-FR" smtClean="0">
                              <a:latin typeface="Cambria Math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fr-FR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fr-FR" b="0" i="1" smtClean="0">
                                  <a:latin typeface="Cambria Math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fr-FR" b="0" i="1" smtClean="0">
                                  <a:latin typeface="Cambria Math" charset="0"/>
                                </a:rPr>
                                <m:t>𝐴</m:t>
                              </m:r>
                              <m:r>
                                <a:rPr lang="fr-FR" b="0" i="1" smtClean="0">
                                  <a:latin typeface="Cambria Math" charset="0"/>
                                  <a:ea typeface="Cambria Math" charset="0"/>
                                  <a:cs typeface="Cambria Math" charset="0"/>
                                </a:rPr>
                                <m:t>∈</m:t>
                              </m:r>
                              <m:f>
                                <m:fPr>
                                  <m:type m:val="lin"/>
                                  <m:ctrlPr>
                                    <a:rPr lang="fr-FR" i="1">
                                      <a:latin typeface="Cambria Math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b="0" i="1" smtClean="0">
                                      <a:latin typeface="Cambria Math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fr-FR" b="0" i="1" smtClean="0">
                                      <a:latin typeface="Cambria Math" charset="0"/>
                                    </a:rPr>
                                    <m:t>0</m:t>
                                  </m:r>
                                </m:den>
                              </m:f>
                            </m:sub>
                          </m:sSub>
                        </m:e>
                      </m:acc>
                      <m:r>
                        <a:rPr lang="fr-FR">
                          <a:latin typeface="Cambria Math" charset="0"/>
                        </a:rPr>
                        <m:t>=</m:t>
                      </m:r>
                      <m:acc>
                        <m:accPr>
                          <m:chr m:val="⃗"/>
                          <m:ctrlPr>
                            <a:rPr lang="fr-FR" i="1">
                              <a:latin typeface="Cambria Math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fr-FR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fr-FR" i="1">
                                  <a:latin typeface="Cambria Math" charset="0"/>
                                </a:rPr>
                                <m:t>𝐴</m:t>
                              </m:r>
                              <m:r>
                                <a:rPr lang="fr-FR" i="1">
                                  <a:latin typeface="Cambria Math" charset="0"/>
                                  <a:ea typeface="Cambria Math" charset="0"/>
                                  <a:cs typeface="Cambria Math" charset="0"/>
                                </a:rPr>
                                <m:t>∈</m:t>
                              </m:r>
                              <m:f>
                                <m:fPr>
                                  <m:type m:val="lin"/>
                                  <m:ctrlPr>
                                    <a:rPr lang="fr-FR" i="1">
                                      <a:latin typeface="Cambria Math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b="0" i="1" smtClean="0">
                                      <a:latin typeface="Cambria Math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fr-FR" b="0" i="1" smtClean="0">
                                      <a:latin typeface="Cambria Math" charset="0"/>
                                    </a:rPr>
                                    <m:t>1</m:t>
                                  </m:r>
                                </m:den>
                              </m:f>
                            </m:sub>
                          </m:sSub>
                        </m:e>
                      </m:acc>
                      <m:r>
                        <a:rPr lang="fr-FR">
                          <a:latin typeface="Cambria Math" charset="0"/>
                        </a:rPr>
                        <m:t>+</m:t>
                      </m:r>
                      <m:acc>
                        <m:accPr>
                          <m:chr m:val="⃗"/>
                          <m:ctrlPr>
                            <a:rPr lang="fr-FR" i="1">
                              <a:latin typeface="Cambria Math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fr-FR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fr-FR" i="1">
                                  <a:latin typeface="Cambria Math" charset="0"/>
                                </a:rPr>
                                <m:t>𝐴</m:t>
                              </m:r>
                              <m:r>
                                <a:rPr lang="fr-FR" i="1">
                                  <a:latin typeface="Cambria Math" charset="0"/>
                                  <a:ea typeface="Cambria Math" charset="0"/>
                                  <a:cs typeface="Cambria Math" charset="0"/>
                                </a:rPr>
                                <m:t>∈</m:t>
                              </m:r>
                              <m:f>
                                <m:fPr>
                                  <m:type m:val="lin"/>
                                  <m:ctrlPr>
                                    <a:rPr lang="fr-FR" i="1">
                                      <a:latin typeface="Cambria Math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b="0" i="1" smtClean="0">
                                      <a:latin typeface="Cambria Math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fr-FR" b="0" i="1" smtClean="0">
                                      <a:latin typeface="Cambria Math" charset="0"/>
                                    </a:rPr>
                                    <m:t>0</m:t>
                                  </m:r>
                                </m:den>
                              </m:f>
                            </m:sub>
                          </m:sSub>
                        </m:e>
                      </m:acc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3481" y="6426518"/>
                <a:ext cx="6137065" cy="873765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230107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Composition des vecteurs vitesse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17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11" name="Shape 374"/>
          <p:cNvSpPr/>
          <p:nvPr/>
        </p:nvSpPr>
        <p:spPr>
          <a:xfrm>
            <a:off x="4686300" y="9768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Vitesse de translation</a:t>
            </a:r>
            <a:endParaRPr sz="2800" dirty="0"/>
          </a:p>
        </p:txBody>
      </p:sp>
      <p:pic>
        <p:nvPicPr>
          <p:cNvPr id="14" name="Image 13" descr="train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1816" y="2106038"/>
            <a:ext cx="6034224" cy="2235835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/>
              <p:nvPr/>
            </p:nvSpPr>
            <p:spPr>
              <a:xfrm>
                <a:off x="2365178" y="5089958"/>
                <a:ext cx="9207500" cy="17899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limLow>
                        <m:limLowPr>
                          <m:ctrlPr>
                            <a:rPr lang="fr-FR">
                              <a:latin typeface="Cambria Math" charset="0"/>
                            </a:rPr>
                          </m:ctrlPr>
                        </m:limLowPr>
                        <m:e>
                          <m:groupChr>
                            <m:groupChrPr>
                              <m:chr m:val="⏟"/>
                              <m:ctrlPr>
                                <a:rPr lang="fr-FR">
                                  <a:latin typeface="Cambria Math" charset="0"/>
                                </a:rPr>
                              </m:ctrlPr>
                            </m:groupChrPr>
                            <m:e>
                              <m:acc>
                                <m:accPr>
                                  <m:chr m:val="⃗"/>
                                  <m:ctrlPr>
                                    <a:rPr lang="fr-FR">
                                      <a:latin typeface="Cambria Math" charset="0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fr-FR">
                                          <a:latin typeface="Cambria Math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i="1">
                                          <a:latin typeface="Cambria Math" charset="0"/>
                                        </a:rPr>
                                        <m:t>𝑉</m:t>
                                      </m:r>
                                    </m:e>
                                    <m:sub>
                                      <m:r>
                                        <a:rPr lang="fr-FR" i="1">
                                          <a:latin typeface="Cambria Math" charset="0"/>
                                        </a:rPr>
                                        <m:t>𝐺</m:t>
                                      </m:r>
                                      <m:r>
                                        <a:rPr lang="fr-FR" i="1">
                                          <a:latin typeface="Cambria Math" charset="0"/>
                                        </a:rPr>
                                        <m:t>𝜖</m:t>
                                      </m:r>
                                      <m:f>
                                        <m:fPr>
                                          <m:type m:val="lin"/>
                                          <m:ctrlPr>
                                            <a:rPr lang="fr-FR" i="1">
                                              <a:latin typeface="Cambria Math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fr-FR">
                                              <a:latin typeface="Cambria Math" charset="0"/>
                                            </a:rPr>
                                            <m:t>2</m:t>
                                          </m:r>
                                        </m:num>
                                        <m:den>
                                          <m:r>
                                            <a:rPr lang="fr-FR">
                                              <a:latin typeface="Cambria Math" charset="0"/>
                                            </a:rPr>
                                            <m:t>0</m:t>
                                          </m:r>
                                        </m:den>
                                      </m:f>
                                    </m:sub>
                                  </m:sSub>
                                </m:e>
                              </m:acc>
                            </m:e>
                          </m:groupChr>
                        </m:e>
                        <m:lim>
                          <m:eqArr>
                            <m:eqArrPr>
                              <m:ctrlPr>
                                <a:rPr lang="fr-FR" i="1">
                                  <a:latin typeface="Cambria Math" charset="0"/>
                                </a:rPr>
                              </m:ctrlPr>
                            </m:eqArrPr>
                            <m:e>
                              <m:r>
                                <a:rPr lang="fr-FR">
                                  <a:latin typeface="Cambria Math" charset="0"/>
                                </a:rPr>
                                <m:t>&amp;</m:t>
                              </m:r>
                              <m:r>
                                <a:rPr lang="fr-FR" i="1">
                                  <a:latin typeface="Cambria Math" charset="0"/>
                                </a:rPr>
                                <m:t>𝑉𝑖𝑡𝑒𝑠𝑠𝑒</m:t>
                              </m:r>
                              <m:r>
                                <a:rPr lang="fr-FR">
                                  <a:latin typeface="Cambria Math" charset="0"/>
                                </a:rPr>
                                <m:t> </m:t>
                              </m:r>
                            </m:e>
                            <m:e>
                              <m:r>
                                <a:rPr lang="fr-FR">
                                  <a:latin typeface="Cambria Math" charset="0"/>
                                </a:rPr>
                                <m:t>&amp;</m:t>
                              </m:r>
                              <m:r>
                                <a:rPr lang="fr-FR" i="1">
                                  <a:latin typeface="Cambria Math" charset="0"/>
                                </a:rPr>
                                <m:t>𝑎𝑏𝑠𝑜𝑙𝑢𝑒</m:t>
                              </m:r>
                            </m:e>
                          </m:eqArr>
                        </m:lim>
                      </m:limLow>
                      <m:r>
                        <a:rPr lang="fr-FR">
                          <a:latin typeface="Cambria Math" charset="0"/>
                        </a:rPr>
                        <m:t>=</m:t>
                      </m:r>
                      <m:limLow>
                        <m:limLowPr>
                          <m:ctrlPr>
                            <a:rPr lang="fr-FR" i="1">
                              <a:latin typeface="Cambria Math" charset="0"/>
                            </a:rPr>
                          </m:ctrlPr>
                        </m:limLowPr>
                        <m:e>
                          <m:groupChr>
                            <m:groupChrPr>
                              <m:chr m:val="⏟"/>
                              <m:ctrlPr>
                                <a:rPr lang="fr-FR" i="1">
                                  <a:latin typeface="Cambria Math" charset="0"/>
                                </a:rPr>
                              </m:ctrlPr>
                            </m:groupChrPr>
                            <m:e>
                              <m:acc>
                                <m:accPr>
                                  <m:chr m:val="⃗"/>
                                  <m:ctrlPr>
                                    <a:rPr lang="fr-FR" i="1">
                                      <a:latin typeface="Cambria Math" charset="0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fr-FR" i="1">
                                          <a:latin typeface="Cambria Math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i="1">
                                          <a:latin typeface="Cambria Math" charset="0"/>
                                        </a:rPr>
                                        <m:t>𝑉</m:t>
                                      </m:r>
                                    </m:e>
                                    <m:sub>
                                      <m:r>
                                        <a:rPr lang="fr-FR" i="1">
                                          <a:latin typeface="Cambria Math" charset="0"/>
                                        </a:rPr>
                                        <m:t>𝐺</m:t>
                                      </m:r>
                                      <m:r>
                                        <a:rPr lang="fr-FR" i="1">
                                          <a:latin typeface="Cambria Math" charset="0"/>
                                        </a:rPr>
                                        <m:t>𝜖</m:t>
                                      </m:r>
                                      <m:f>
                                        <m:fPr>
                                          <m:type m:val="lin"/>
                                          <m:ctrlPr>
                                            <a:rPr lang="fr-FR" i="1">
                                              <a:latin typeface="Cambria Math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fr-FR">
                                              <a:latin typeface="Cambria Math" charset="0"/>
                                            </a:rPr>
                                            <m:t>2</m:t>
                                          </m:r>
                                        </m:num>
                                        <m:den>
                                          <m:r>
                                            <a:rPr lang="fr-FR">
                                              <a:latin typeface="Cambria Math" charset="0"/>
                                            </a:rPr>
                                            <m:t>1</m:t>
                                          </m:r>
                                        </m:den>
                                      </m:f>
                                    </m:sub>
                                  </m:sSub>
                                </m:e>
                              </m:acc>
                            </m:e>
                          </m:groupChr>
                        </m:e>
                        <m:lim>
                          <m:eqArr>
                            <m:eqArrPr>
                              <m:ctrlPr>
                                <a:rPr lang="fr-FR" i="1">
                                  <a:latin typeface="Cambria Math" charset="0"/>
                                </a:rPr>
                              </m:ctrlPr>
                            </m:eqArrPr>
                            <m:e>
                              <m:r>
                                <a:rPr lang="fr-FR">
                                  <a:latin typeface="Cambria Math" charset="0"/>
                                </a:rPr>
                                <m:t>&amp;</m:t>
                              </m:r>
                              <m:r>
                                <a:rPr lang="fr-FR" i="1">
                                  <a:latin typeface="Cambria Math" charset="0"/>
                                </a:rPr>
                                <m:t>𝑉𝑖𝑡𝑒𝑠𝑠𝑒</m:t>
                              </m:r>
                            </m:e>
                            <m:e>
                              <m:r>
                                <a:rPr lang="fr-FR">
                                  <a:latin typeface="Cambria Math" charset="0"/>
                                </a:rPr>
                                <m:t>&amp;</m:t>
                              </m:r>
                              <m:r>
                                <a:rPr lang="fr-FR" i="1">
                                  <a:latin typeface="Cambria Math" charset="0"/>
                                </a:rPr>
                                <m:t>𝑟𝑒𝑙𝑎𝑡𝑖𝑣𝑒</m:t>
                              </m:r>
                            </m:e>
                          </m:eqArr>
                        </m:lim>
                      </m:limLow>
                      <m:r>
                        <a:rPr lang="fr-FR">
                          <a:latin typeface="Cambria Math" charset="0"/>
                        </a:rPr>
                        <m:t>+</m:t>
                      </m:r>
                      <m:limLow>
                        <m:limLowPr>
                          <m:ctrlPr>
                            <a:rPr lang="fr-FR" i="1">
                              <a:latin typeface="Cambria Math" charset="0"/>
                            </a:rPr>
                          </m:ctrlPr>
                        </m:limLowPr>
                        <m:e>
                          <m:groupChr>
                            <m:groupChrPr>
                              <m:chr m:val="⏟"/>
                              <m:ctrlPr>
                                <a:rPr lang="fr-FR" i="1">
                                  <a:latin typeface="Cambria Math" charset="0"/>
                                </a:rPr>
                              </m:ctrlPr>
                            </m:groupChrPr>
                            <m:e>
                              <m:acc>
                                <m:accPr>
                                  <m:chr m:val="⃗"/>
                                  <m:ctrlPr>
                                    <a:rPr lang="fr-FR" i="1">
                                      <a:latin typeface="Cambria Math" charset="0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fr-FR" i="1">
                                          <a:latin typeface="Cambria Math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i="1">
                                          <a:latin typeface="Cambria Math" charset="0"/>
                                        </a:rPr>
                                        <m:t>𝑉</m:t>
                                      </m:r>
                                    </m:e>
                                    <m:sub>
                                      <m:r>
                                        <a:rPr lang="fr-FR" i="1">
                                          <a:latin typeface="Cambria Math" charset="0"/>
                                        </a:rPr>
                                        <m:t>𝐺</m:t>
                                      </m:r>
                                      <m:r>
                                        <a:rPr lang="fr-FR" i="1">
                                          <a:latin typeface="Cambria Math" charset="0"/>
                                        </a:rPr>
                                        <m:t>𝜖</m:t>
                                      </m:r>
                                      <m:f>
                                        <m:fPr>
                                          <m:type m:val="lin"/>
                                          <m:ctrlPr>
                                            <a:rPr lang="fr-FR" i="1">
                                              <a:latin typeface="Cambria Math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fr-FR">
                                              <a:latin typeface="Cambria Math" charset="0"/>
                                            </a:rPr>
                                            <m:t>1</m:t>
                                          </m:r>
                                        </m:num>
                                        <m:den>
                                          <m:r>
                                            <a:rPr lang="fr-FR">
                                              <a:latin typeface="Cambria Math" charset="0"/>
                                            </a:rPr>
                                            <m:t>0</m:t>
                                          </m:r>
                                        </m:den>
                                      </m:f>
                                    </m:sub>
                                  </m:sSub>
                                </m:e>
                              </m:acc>
                            </m:e>
                          </m:groupChr>
                        </m:e>
                        <m:lim>
                          <m:eqArr>
                            <m:eqArrPr>
                              <m:ctrlPr>
                                <a:rPr lang="fr-FR" i="1">
                                  <a:latin typeface="Cambria Math" charset="0"/>
                                </a:rPr>
                              </m:ctrlPr>
                            </m:eqArrPr>
                            <m:e>
                              <m:r>
                                <a:rPr lang="fr-FR">
                                  <a:latin typeface="Cambria Math" charset="0"/>
                                </a:rPr>
                                <m:t>&amp;</m:t>
                              </m:r>
                              <m:r>
                                <a:rPr lang="fr-FR" i="1">
                                  <a:latin typeface="Cambria Math" charset="0"/>
                                </a:rPr>
                                <m:t>𝑉𝑖𝑡𝑒𝑠𝑠𝑒</m:t>
                              </m:r>
                              <m:r>
                                <a:rPr lang="fr-FR">
                                  <a:latin typeface="Cambria Math" charset="0"/>
                                </a:rPr>
                                <m:t> </m:t>
                              </m:r>
                            </m:e>
                            <m:e>
                              <m:r>
                                <a:rPr lang="fr-FR">
                                  <a:latin typeface="Cambria Math" charset="0"/>
                                </a:rPr>
                                <m:t>&amp;</m:t>
                              </m:r>
                              <m:r>
                                <a:rPr lang="fr-FR" i="1">
                                  <a:latin typeface="Cambria Math" charset="0"/>
                                </a:rPr>
                                <m:t>𝑑</m:t>
                              </m:r>
                              <m:r>
                                <a:rPr lang="fr-FR">
                                  <a:latin typeface="Cambria Math" charset="0"/>
                                </a:rPr>
                                <m:t>′</m:t>
                              </m:r>
                              <m:r>
                                <a:rPr lang="fr-FR" i="1">
                                  <a:latin typeface="Cambria Math" charset="0"/>
                                </a:rPr>
                                <m:t>𝑒𝑛𝑡𝑟𝑎𝑖𝑛𝑒𝑚𝑒𝑛𝑡</m:t>
                              </m:r>
                            </m:e>
                          </m:eqArr>
                        </m:lim>
                      </m:limLow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5178" y="5089958"/>
                <a:ext cx="9207500" cy="1789914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7784028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Champs des vecteurs vitesse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18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/>
              <p:cNvSpPr/>
              <p:nvPr/>
            </p:nvSpPr>
            <p:spPr>
              <a:xfrm>
                <a:off x="1524000" y="2448512"/>
                <a:ext cx="10314214" cy="17306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57200" indent="-457200">
                  <a:buFont typeface="Arial" charset="0"/>
                  <a:buChar char="•"/>
                </a:pPr>
                <a:r>
                  <a:rPr lang="fr-FR" sz="3200" dirty="0" smtClean="0"/>
                  <a:t>Pour calculer la vitesse en un nouveau point, on utilise la formule de Varignon (formule de changement de point):</a:t>
                </a:r>
                <a:br>
                  <a:rPr lang="fr-FR" sz="3200" dirty="0" smtClean="0"/>
                </a:b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fr-FR" sz="3200" i="1" smtClean="0">
                            <a:latin typeface="Cambria Math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3200" i="1" smtClean="0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fr-FR" sz="3200" b="0" i="1" smtClean="0">
                                <a:latin typeface="Cambria Math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fr-FR" sz="3200" b="0" i="1" smtClean="0">
                                <a:latin typeface="Cambria Math" charset="0"/>
                              </a:rPr>
                              <m:t>𝐵</m:t>
                            </m:r>
                            <m:r>
                              <a:rPr lang="fr-FR" sz="3200" b="0" i="1" smtClean="0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∈1/0</m:t>
                            </m:r>
                          </m:sub>
                        </m:sSub>
                      </m:e>
                    </m:acc>
                    <m:r>
                      <a:rPr lang="fr-FR" sz="3200" b="0" i="1" smtClean="0">
                        <a:latin typeface="Cambria Math" charset="0"/>
                      </a:rPr>
                      <m:t>=</m:t>
                    </m:r>
                  </m:oMath>
                </a14:m>
                <a:r>
                  <a:rPr lang="fr-FR" sz="3200" dirty="0" smtClean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fr-FR" sz="3200" i="1">
                            <a:latin typeface="Cambria Math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3200" i="1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fr-FR" sz="3200" i="1">
                                <a:latin typeface="Cambria Math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fr-FR" sz="3200" b="0" i="1" smtClean="0">
                                <a:latin typeface="Cambria Math" charset="0"/>
                              </a:rPr>
                              <m:t>𝐴</m:t>
                            </m:r>
                            <m:r>
                              <a:rPr lang="fr-FR" sz="3200" i="1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∈1/0</m:t>
                            </m:r>
                          </m:sub>
                        </m:sSub>
                      </m:e>
                    </m:acc>
                    <m:r>
                      <a:rPr lang="fr-FR" sz="3200" b="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fr-FR" sz="3200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</m:ctrlPr>
                      </m:accPr>
                      <m:e>
                        <m:r>
                          <a:rPr lang="fr-FR" sz="3200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𝐵𝐴</m:t>
                        </m:r>
                      </m:e>
                    </m:acc>
                    <m:r>
                      <a:rPr lang="fr-FR" sz="320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∧</m:t>
                    </m:r>
                    <m:acc>
                      <m:accPr>
                        <m:chr m:val="⃗"/>
                        <m:ctrlPr>
                          <a:rPr lang="fr-FR" sz="320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3200" i="1" smtClean="0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l-GR" sz="3200" i="1" smtClean="0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Ω</m:t>
                            </m:r>
                          </m:e>
                          <m:sub>
                            <m:r>
                              <a:rPr lang="fr-FR" sz="3200" b="0" i="1" smtClean="0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1/0</m:t>
                            </m:r>
                          </m:sub>
                        </m:sSub>
                      </m:e>
                    </m:acc>
                  </m:oMath>
                </a14:m>
                <a:endParaRPr lang="fr-FR" sz="3200" dirty="0"/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0" y="2448512"/>
                <a:ext cx="10314214" cy="1730667"/>
              </a:xfrm>
              <a:prstGeom prst="rect">
                <a:avLst/>
              </a:prstGeom>
              <a:blipFill rotWithShape="0">
                <a:blip r:embed="rId4"/>
                <a:stretch>
                  <a:fillRect t="-4577" r="-88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Image 11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5966" y="4700222"/>
            <a:ext cx="4213451" cy="440567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ZoneTexte 2"/>
          <p:cNvSpPr txBox="1"/>
          <p:nvPr/>
        </p:nvSpPr>
        <p:spPr>
          <a:xfrm>
            <a:off x="1513416" y="5997754"/>
            <a:ext cx="2547559" cy="20723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3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Champs</a:t>
            </a:r>
            <a:r>
              <a:rPr kumimoji="0" lang="fr-FR" sz="32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 des vitesses </a:t>
            </a:r>
            <a:r>
              <a:rPr kumimoji="0" lang="fr-FR" sz="3200" b="0" i="0" u="none" strike="noStrike" cap="none" spc="0" normalizeH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des pales de l’hélice</a:t>
            </a:r>
            <a:endParaRPr kumimoji="0" lang="fr-FR" sz="3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12896904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Accélération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19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pic>
        <p:nvPicPr>
          <p:cNvPr id="11" name="Image 10" descr="img020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89" t="18917" r="9387" b="60190"/>
          <a:stretch/>
        </p:blipFill>
        <p:spPr bwMode="auto">
          <a:xfrm>
            <a:off x="1151466" y="3298372"/>
            <a:ext cx="8648700" cy="3706586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Shape 374"/>
          <p:cNvSpPr/>
          <p:nvPr/>
        </p:nvSpPr>
        <p:spPr>
          <a:xfrm>
            <a:off x="4686300" y="9768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Intérêt</a:t>
            </a:r>
            <a:endParaRPr sz="2800" dirty="0"/>
          </a:p>
        </p:txBody>
      </p:sp>
      <p:sp>
        <p:nvSpPr>
          <p:cNvPr id="4" name="ZoneTexte 3"/>
          <p:cNvSpPr txBox="1"/>
          <p:nvPr/>
        </p:nvSpPr>
        <p:spPr>
          <a:xfrm>
            <a:off x="10140043" y="2334005"/>
            <a:ext cx="2375807" cy="96436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28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Variation de la vitesse :</a:t>
            </a:r>
            <a:endParaRPr kumimoji="0" lang="fr-FR" sz="2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10629900" y="3470917"/>
            <a:ext cx="1676400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4200" b="0" i="0" u="none" strike="noStrike" cap="none" spc="0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=</a:t>
            </a:r>
            <a:endParaRPr kumimoji="0" lang="fr-FR" sz="4200" b="0" i="0" u="none" strike="noStrike" cap="none" spc="0" normalizeH="0" baseline="0" dirty="0">
              <a:ln>
                <a:noFill/>
              </a:ln>
              <a:solidFill>
                <a:srgbClr val="C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cxnSp>
        <p:nvCxnSpPr>
          <p:cNvPr id="7" name="Connecteur droit avec flèche 6"/>
          <p:cNvCxnSpPr/>
          <p:nvPr/>
        </p:nvCxnSpPr>
        <p:spPr>
          <a:xfrm flipV="1">
            <a:off x="10793186" y="4637314"/>
            <a:ext cx="1061357" cy="514351"/>
          </a:xfrm>
          <a:prstGeom prst="straightConnector1">
            <a:avLst/>
          </a:prstGeom>
          <a:noFill/>
          <a:ln w="25400" cap="flat">
            <a:solidFill>
              <a:srgbClr val="C00000"/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7" name="Connecteur droit avec flèche 16"/>
          <p:cNvCxnSpPr/>
          <p:nvPr/>
        </p:nvCxnSpPr>
        <p:spPr>
          <a:xfrm>
            <a:off x="10749643" y="5774608"/>
            <a:ext cx="1104900" cy="544549"/>
          </a:xfrm>
          <a:prstGeom prst="straightConnector1">
            <a:avLst/>
          </a:prstGeom>
          <a:noFill/>
          <a:ln w="25400" cap="flat">
            <a:solidFill>
              <a:srgbClr val="C00000"/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0" name="Flèche vers la droite 19"/>
          <p:cNvSpPr/>
          <p:nvPr/>
        </p:nvSpPr>
        <p:spPr>
          <a:xfrm>
            <a:off x="3086100" y="7584065"/>
            <a:ext cx="1121229" cy="620486"/>
          </a:xfrm>
          <a:prstGeom prst="rightArrow">
            <a:avLst/>
          </a:prstGeom>
          <a:blipFill rotWithShape="1">
            <a:blip r:embed="rId5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4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494545" y="7435110"/>
            <a:ext cx="78117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4400" dirty="0" smtClean="0"/>
              <a:t>Nécessité </a:t>
            </a:r>
            <a:r>
              <a:rPr lang="fr-FR" sz="4400" smtClean="0"/>
              <a:t>d’étudier l’accélération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518953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Schéma cinématique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2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2" name="ZoneTexte 1"/>
          <p:cNvSpPr txBox="1"/>
          <p:nvPr/>
        </p:nvSpPr>
        <p:spPr>
          <a:xfrm>
            <a:off x="1853595" y="1735612"/>
            <a:ext cx="7511143" cy="25648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457200" marR="0" lvl="0" indent="-45720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r-FR" sz="3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Etapes</a:t>
            </a:r>
            <a:r>
              <a:rPr kumimoji="0" lang="fr-FR" sz="32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 d’élaboration du schéma:</a:t>
            </a:r>
          </a:p>
          <a:p>
            <a:pPr marL="812800" lvl="2" indent="-455613" algn="l" defTabSz="914400" hangingPunct="1">
              <a:buFont typeface="Arial" charset="0"/>
              <a:buChar char="•"/>
            </a:pPr>
            <a:r>
              <a:rPr kumimoji="0" lang="fr-FR" sz="3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Définir les classes d’équivalences</a:t>
            </a:r>
          </a:p>
          <a:p>
            <a:pPr marL="812800" lvl="2" indent="-455613" algn="l" defTabSz="914400" hangingPunct="1">
              <a:buFont typeface="Arial" charset="0"/>
              <a:buChar char="•"/>
            </a:pPr>
            <a:r>
              <a:rPr lang="fr-FR" sz="3200" dirty="0" smtClean="0"/>
              <a:t>Réaliser le graphe des liaisons</a:t>
            </a:r>
          </a:p>
          <a:p>
            <a:pPr marL="812800" lvl="2" indent="-455613" algn="l" defTabSz="914400" hangingPunct="1">
              <a:buFont typeface="Arial" charset="0"/>
              <a:buChar char="•"/>
            </a:pPr>
            <a:r>
              <a:rPr lang="fr-FR" sz="3200" dirty="0" smtClean="0"/>
              <a:t>Repérer les centres des liaisons</a:t>
            </a:r>
          </a:p>
          <a:p>
            <a:pPr marL="812800" lvl="2" indent="-455613" algn="l" defTabSz="914400" hangingPunct="1">
              <a:buFont typeface="Arial" charset="0"/>
              <a:buChar char="•"/>
            </a:pPr>
            <a:r>
              <a:rPr kumimoji="0" lang="fr-FR" sz="3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Faire</a:t>
            </a:r>
            <a:r>
              <a:rPr kumimoji="0" lang="fr-FR" sz="32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 le schéma cinématique</a:t>
            </a:r>
            <a:endParaRPr kumimoji="0" lang="fr-FR" sz="3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1670" y="4653647"/>
            <a:ext cx="6932487" cy="3434443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Accélération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20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13" name="Shape 374"/>
          <p:cNvSpPr/>
          <p:nvPr/>
        </p:nvSpPr>
        <p:spPr>
          <a:xfrm>
            <a:off x="4686300" y="9768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Calcul</a:t>
            </a:r>
            <a:endParaRPr sz="2800" dirty="0"/>
          </a:p>
        </p:txBody>
      </p:sp>
      <p:sp>
        <p:nvSpPr>
          <p:cNvPr id="2" name="Rectangle 1"/>
          <p:cNvSpPr/>
          <p:nvPr/>
        </p:nvSpPr>
        <p:spPr>
          <a:xfrm>
            <a:off x="1879600" y="2921246"/>
            <a:ext cx="89135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l">
              <a:buFont typeface="Arial" charset="0"/>
              <a:buChar char="•"/>
            </a:pPr>
            <a:r>
              <a:rPr lang="fr-FR" sz="3200" dirty="0" smtClean="0"/>
              <a:t>Calcul de l’accélération </a:t>
            </a:r>
            <a:r>
              <a:rPr lang="fr-FR" sz="3200" smtClean="0"/>
              <a:t>en fonction de la vitesse : </a:t>
            </a:r>
            <a:endParaRPr lang="fr-FR" sz="3200" dirty="0"/>
          </a:p>
        </p:txBody>
      </p:sp>
      <p:sp>
        <p:nvSpPr>
          <p:cNvPr id="18" name="Rectangle 17"/>
          <p:cNvSpPr/>
          <p:nvPr/>
        </p:nvSpPr>
        <p:spPr>
          <a:xfrm>
            <a:off x="1879600" y="5474066"/>
            <a:ext cx="91585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l">
              <a:buFont typeface="Arial" charset="0"/>
              <a:buChar char="•"/>
            </a:pPr>
            <a:r>
              <a:rPr lang="fr-FR" sz="3200" dirty="0" smtClean="0"/>
              <a:t>Calcul de l’accélération en fonction de </a:t>
            </a:r>
            <a:r>
              <a:rPr lang="fr-FR" sz="3200" smtClean="0"/>
              <a:t>la position : 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114233475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Mouvements particuliers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21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pic>
        <p:nvPicPr>
          <p:cNvPr id="11" name="Image 10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4334" y="2168432"/>
            <a:ext cx="5990000" cy="273771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ZoneTexte 2"/>
          <p:cNvSpPr txBox="1"/>
          <p:nvPr/>
        </p:nvSpPr>
        <p:spPr>
          <a:xfrm>
            <a:off x="284296" y="1573397"/>
            <a:ext cx="6840076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3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Mouvement </a:t>
            </a:r>
            <a:r>
              <a:rPr kumimoji="0" lang="fr-FR" sz="3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de translation</a:t>
            </a:r>
            <a:endParaRPr kumimoji="0" lang="fr-FR" sz="3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4582887" y="2121881"/>
            <a:ext cx="413657" cy="471924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2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V</a:t>
            </a:r>
            <a:endParaRPr kumimoji="0" lang="fr-FR" sz="2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3703700" y="2742949"/>
            <a:ext cx="413657" cy="471924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2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V</a:t>
            </a:r>
            <a:r>
              <a:rPr kumimoji="0" lang="fr-FR" sz="2400" b="0" i="0" u="none" strike="noStrike" cap="none" spc="0" normalizeH="0" baseline="-2500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0</a:t>
            </a:r>
            <a:endParaRPr kumimoji="0" lang="fr-FR" sz="2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1113862" y="4698348"/>
            <a:ext cx="6840076" cy="35496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457200" marR="0" indent="-45720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</a:pPr>
            <a:r>
              <a:rPr kumimoji="0" lang="fr-FR" sz="3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Phase</a:t>
            </a:r>
            <a:r>
              <a:rPr kumimoji="0" lang="fr-FR" sz="32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 1</a:t>
            </a:r>
            <a:br>
              <a:rPr kumimoji="0" lang="fr-FR" sz="32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</a:br>
            <a:r>
              <a:rPr kumimoji="0" lang="fr-FR" sz="32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/>
            </a:r>
            <a:br>
              <a:rPr kumimoji="0" lang="fr-FR" sz="32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</a:br>
            <a:endParaRPr kumimoji="0" lang="fr-FR" sz="3200" b="0" i="0" u="none" strike="noStrike" cap="none" spc="0" normalizeH="0" dirty="0" smtClean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  <a:p>
            <a:pPr marL="457200" marR="0" indent="-45720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</a:pPr>
            <a:r>
              <a:rPr lang="fr-FR" sz="3200" baseline="0" dirty="0" smtClean="0"/>
              <a:t>Phase</a:t>
            </a:r>
            <a:r>
              <a:rPr lang="fr-FR" sz="3200" dirty="0" smtClean="0"/>
              <a:t> 2</a:t>
            </a:r>
            <a:br>
              <a:rPr lang="fr-FR" sz="3200" dirty="0" smtClean="0"/>
            </a:br>
            <a:r>
              <a:rPr lang="fr-FR" sz="3200" dirty="0" smtClean="0"/>
              <a:t/>
            </a:r>
            <a:br>
              <a:rPr lang="fr-FR" sz="3200" dirty="0" smtClean="0"/>
            </a:br>
            <a:endParaRPr lang="fr-FR" sz="3200" dirty="0" smtClean="0"/>
          </a:p>
          <a:p>
            <a:pPr marL="457200" marR="0" indent="-45720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</a:pPr>
            <a:r>
              <a:rPr kumimoji="0" lang="fr-FR" sz="3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Phase</a:t>
            </a:r>
            <a:r>
              <a:rPr kumimoji="0" lang="fr-FR" sz="32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 3</a:t>
            </a:r>
            <a:endParaRPr kumimoji="0" lang="fr-FR" sz="3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35554006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Torseurs cinématiques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22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3" name="ZoneTexte 2"/>
          <p:cNvSpPr txBox="1"/>
          <p:nvPr/>
        </p:nvSpPr>
        <p:spPr>
          <a:xfrm>
            <a:off x="1021976" y="1327176"/>
            <a:ext cx="11982824" cy="10874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3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Le torseur cinématique (comme le torseur statique) permet de regrouper les informations des deux vecteurs vitesse.</a:t>
            </a:r>
            <a:endParaRPr kumimoji="0" lang="fr-FR" sz="3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/>
              <p:cNvSpPr/>
              <p:nvPr/>
            </p:nvSpPr>
            <p:spPr>
              <a:xfrm>
                <a:off x="1386541" y="2931350"/>
                <a:ext cx="9926918" cy="251203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lang="fr-FR">
                              <a:latin typeface="Cambria Math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fr-FR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fr-FR">
                                  <a:latin typeface="Cambria Math" charset="0"/>
                                </a:rPr>
                                <m:t>𝒱</m:t>
                              </m:r>
                            </m:e>
                            <m:sub>
                              <m:f>
                                <m:fPr>
                                  <m:type m:val="lin"/>
                                  <m:ctrlPr>
                                    <a:rPr lang="fr-FR" i="1">
                                      <a:latin typeface="Cambria Math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i="1">
                                      <a:latin typeface="Cambria Math" charset="0"/>
                                    </a:rPr>
                                    <m:t>𝑆</m:t>
                                  </m:r>
                                </m:num>
                                <m:den>
                                  <m:r>
                                    <a:rPr lang="fr-FR" i="1">
                                      <a:latin typeface="Cambria Math" charset="0"/>
                                    </a:rPr>
                                    <m:t>𝑅</m:t>
                                  </m:r>
                                </m:den>
                              </m:f>
                            </m:sub>
                          </m:sSub>
                        </m:e>
                      </m:d>
                      <m:r>
                        <a:rPr lang="fr-FR">
                          <a:latin typeface="Cambria Math" charset="0"/>
                        </a:rPr>
                        <m:t>=</m:t>
                      </m:r>
                      <m:sSub>
                        <m:sSubPr>
                          <m:ctrlPr>
                            <a:rPr lang="fr-FR" i="1">
                              <a:latin typeface="Cambria Math" charset="0"/>
                            </a:rPr>
                          </m:ctrlPr>
                        </m:sSubPr>
                        <m:e>
                          <m:sPre>
                            <m:sPrePr>
                              <m:ctrlPr>
                                <a:rPr lang="fr-FR" i="1">
                                  <a:latin typeface="Cambria Math" charset="0"/>
                                </a:rPr>
                              </m:ctrlPr>
                            </m:sPrePr>
                            <m:sub>
                              <m:r>
                                <a:rPr lang="fr-FR" i="1">
                                  <a:latin typeface="Cambria Math" charset="0"/>
                                </a:rPr>
                                <m:t>𝐴</m:t>
                              </m:r>
                            </m:sub>
                            <m:sup/>
                            <m:e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fr-FR" i="1">
                                      <a:latin typeface="Cambria Math" charset="0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fr-FR" i="1">
                                          <a:latin typeface="Cambria Math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acc>
                                          <m:accPr>
                                            <m:chr m:val="⃗"/>
                                            <m:ctrlPr>
                                              <a:rPr lang="fr-FR" i="1">
                                                <a:latin typeface="Cambria Math" charset="0"/>
                                              </a:rPr>
                                            </m:ctrlPr>
                                          </m:accP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fr-FR" i="1">
                                                    <a:latin typeface="Cambria Math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m:rPr>
                                                    <m:sty m:val="p"/>
                                                  </m:rPr>
                                                  <a:rPr lang="fr-FR">
                                                    <a:latin typeface="Cambria Math" charset="0"/>
                                                  </a:rPr>
                                                  <m:t>Ω</m:t>
                                                </m:r>
                                              </m:e>
                                              <m:sub>
                                                <m:f>
                                                  <m:fPr>
                                                    <m:type m:val="lin"/>
                                                    <m:ctrlPr>
                                                      <a:rPr lang="fr-FR" i="1">
                                                        <a:latin typeface="Cambria Math" charset="0"/>
                                                      </a:rPr>
                                                    </m:ctrlPr>
                                                  </m:fPr>
                                                  <m:num>
                                                    <m:r>
                                                      <a:rPr lang="fr-FR" i="1">
                                                        <a:latin typeface="Cambria Math" charset="0"/>
                                                      </a:rPr>
                                                      <m:t>𝑆</m:t>
                                                    </m:r>
                                                  </m:num>
                                                  <m:den>
                                                    <m:r>
                                                      <a:rPr lang="fr-FR" i="1">
                                                        <a:latin typeface="Cambria Math" charset="0"/>
                                                      </a:rPr>
                                                      <m:t>𝑅</m:t>
                                                    </m:r>
                                                  </m:den>
                                                </m:f>
                                              </m:sub>
                                            </m:sSub>
                                          </m:e>
                                        </m:acc>
                                      </m:e>
                                    </m:mr>
                                    <m:mr>
                                      <m:e>
                                        <m:acc>
                                          <m:accPr>
                                            <m:chr m:val="⃗"/>
                                            <m:ctrlPr>
                                              <a:rPr lang="fr-FR" i="1">
                                                <a:latin typeface="Cambria Math" charset="0"/>
                                              </a:rPr>
                                            </m:ctrlPr>
                                          </m:accP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fr-FR" i="1">
                                                    <a:latin typeface="Cambria Math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fr-FR" i="1">
                                                    <a:latin typeface="Cambria Math" charset="0"/>
                                                  </a:rPr>
                                                  <m:t>𝑉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fr-FR" i="1">
                                                    <a:latin typeface="Cambria Math" charset="0"/>
                                                  </a:rPr>
                                                  <m:t>𝐴</m:t>
                                                </m:r>
                                                <m:r>
                                                  <a:rPr lang="fr-FR">
                                                    <a:latin typeface="Cambria Math" charset="0"/>
                                                  </a:rPr>
                                                  <m:t>∈</m:t>
                                                </m:r>
                                                <m:f>
                                                  <m:fPr>
                                                    <m:type m:val="lin"/>
                                                    <m:ctrlPr>
                                                      <a:rPr lang="fr-FR" i="1">
                                                        <a:latin typeface="Cambria Math" charset="0"/>
                                                      </a:rPr>
                                                    </m:ctrlPr>
                                                  </m:fPr>
                                                  <m:num>
                                                    <m:r>
                                                      <a:rPr lang="fr-FR" i="1">
                                                        <a:latin typeface="Cambria Math" charset="0"/>
                                                      </a:rPr>
                                                      <m:t>𝑆</m:t>
                                                    </m:r>
                                                  </m:num>
                                                  <m:den>
                                                    <m:r>
                                                      <a:rPr lang="fr-FR" i="1">
                                                        <a:latin typeface="Cambria Math" charset="0"/>
                                                      </a:rPr>
                                                      <m:t>𝑅</m:t>
                                                    </m:r>
                                                  </m:den>
                                                </m:f>
                                              </m:sub>
                                            </m:sSub>
                                          </m:e>
                                        </m:acc>
                                        <m:r>
                                          <a:rPr lang="fr-FR">
                                            <a:latin typeface="Cambria Math" charset="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</m:e>
                              </m:d>
                            </m:e>
                          </m:sPre>
                        </m:e>
                        <m:sub/>
                      </m:sSub>
                      <m:r>
                        <a:rPr lang="fr-FR">
                          <a:latin typeface="Cambria Math" charset="0"/>
                        </a:rPr>
                        <m:t>=</m:t>
                      </m:r>
                      <m:sSub>
                        <m:sSubPr>
                          <m:ctrlPr>
                            <a:rPr lang="fr-FR" i="1">
                              <a:latin typeface="Cambria Math" charset="0"/>
                            </a:rPr>
                          </m:ctrlPr>
                        </m:sSubPr>
                        <m:e>
                          <m:sPre>
                            <m:sPrePr>
                              <m:ctrlPr>
                                <a:rPr lang="fr-FR" i="1">
                                  <a:latin typeface="Cambria Math" charset="0"/>
                                </a:rPr>
                              </m:ctrlPr>
                            </m:sPrePr>
                            <m:sub>
                              <m:r>
                                <a:rPr lang="fr-FR" i="1">
                                  <a:latin typeface="Cambria Math" charset="0"/>
                                </a:rPr>
                                <m:t>𝐴</m:t>
                              </m:r>
                            </m:sub>
                            <m:sup/>
                            <m:e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fr-FR" i="1">
                                      <a:latin typeface="Cambria Math" charset="0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2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fr-FR" i="1">
                                          <a:latin typeface="Cambria Math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sSub>
                                          <m:sSubPr>
                                            <m:ctrlPr>
                                              <a:rPr lang="fr-FR" i="1">
                                                <a:latin typeface="Cambria Math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m:rPr>
                                                <m:sty m:val="p"/>
                                              </m:rPr>
                                              <a:rPr lang="fr-FR">
                                                <a:latin typeface="Cambria Math" charset="0"/>
                                              </a:rPr>
                                              <m:t>Ω</m:t>
                                            </m:r>
                                          </m:e>
                                          <m:sub>
                                            <m:r>
                                              <a:rPr lang="fr-FR" i="1">
                                                <a:latin typeface="Cambria Math" charset="0"/>
                                              </a:rPr>
                                              <m:t>𝑥</m:t>
                                            </m:r>
                                          </m:sub>
                                        </m:sSub>
                                      </m:e>
                                      <m:e>
                                        <m:sSub>
                                          <m:sSubPr>
                                            <m:ctrlPr>
                                              <a:rPr lang="fr-FR" i="1">
                                                <a:latin typeface="Cambria Math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m:rPr>
                                                <m:sty m:val="p"/>
                                              </m:rPr>
                                              <a:rPr lang="fr-FR">
                                                <a:latin typeface="Cambria Math" charset="0"/>
                                              </a:rPr>
                                              <m:t>V</m:t>
                                            </m:r>
                                          </m:e>
                                          <m:sub>
                                            <m:r>
                                              <a:rPr lang="fr-FR" i="1">
                                                <a:latin typeface="Cambria Math" charset="0"/>
                                              </a:rPr>
                                              <m:t>𝑥</m:t>
                                            </m:r>
                                          </m:sub>
                                        </m:sSub>
                                      </m:e>
                                    </m:mr>
                                    <m:mr>
                                      <m:e>
                                        <m:sSub>
                                          <m:sSubPr>
                                            <m:ctrlPr>
                                              <a:rPr lang="fr-FR" i="1">
                                                <a:latin typeface="Cambria Math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m:rPr>
                                                <m:sty m:val="p"/>
                                              </m:rPr>
                                              <a:rPr lang="fr-FR">
                                                <a:latin typeface="Cambria Math" charset="0"/>
                                              </a:rPr>
                                              <m:t>Ω</m:t>
                                            </m:r>
                                          </m:e>
                                          <m:sub>
                                            <m:r>
                                              <a:rPr lang="fr-FR" i="1">
                                                <a:latin typeface="Cambria Math" charset="0"/>
                                              </a:rPr>
                                              <m:t>𝑦</m:t>
                                            </m:r>
                                          </m:sub>
                                        </m:sSub>
                                      </m:e>
                                      <m:e>
                                        <m:sSub>
                                          <m:sSubPr>
                                            <m:ctrlPr>
                                              <a:rPr lang="fr-FR" i="1">
                                                <a:latin typeface="Cambria Math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m:rPr>
                                                <m:sty m:val="p"/>
                                              </m:rPr>
                                              <a:rPr lang="fr-FR">
                                                <a:latin typeface="Cambria Math" charset="0"/>
                                              </a:rPr>
                                              <m:t>V</m:t>
                                            </m:r>
                                          </m:e>
                                          <m:sub>
                                            <m:r>
                                              <a:rPr lang="fr-FR" i="1">
                                                <a:latin typeface="Cambria Math" charset="0"/>
                                              </a:rPr>
                                              <m:t>𝑦</m:t>
                                            </m:r>
                                          </m:sub>
                                        </m:sSub>
                                      </m:e>
                                    </m:mr>
                                    <m:mr>
                                      <m:e>
                                        <m:sSub>
                                          <m:sSubPr>
                                            <m:ctrlPr>
                                              <a:rPr lang="fr-FR" i="1">
                                                <a:latin typeface="Cambria Math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m:rPr>
                                                <m:sty m:val="p"/>
                                              </m:rPr>
                                              <a:rPr lang="fr-FR">
                                                <a:latin typeface="Cambria Math" charset="0"/>
                                              </a:rPr>
                                              <m:t>Ω</m:t>
                                            </m:r>
                                          </m:e>
                                          <m:sub>
                                            <m:r>
                                              <a:rPr lang="fr-FR" i="1">
                                                <a:latin typeface="Cambria Math" charset="0"/>
                                              </a:rPr>
                                              <m:t>𝑧</m:t>
                                            </m:r>
                                          </m:sub>
                                        </m:sSub>
                                      </m:e>
                                      <m:e>
                                        <m:sSub>
                                          <m:sSubPr>
                                            <m:ctrlPr>
                                              <a:rPr lang="fr-FR" i="1">
                                                <a:latin typeface="Cambria Math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m:rPr>
                                                <m:sty m:val="p"/>
                                              </m:rPr>
                                              <a:rPr lang="fr-FR">
                                                <a:latin typeface="Cambria Math" charset="0"/>
                                              </a:rPr>
                                              <m:t>V</m:t>
                                            </m:r>
                                          </m:e>
                                          <m:sub>
                                            <m:r>
                                              <a:rPr lang="fr-FR" i="1">
                                                <a:latin typeface="Cambria Math" charset="0"/>
                                              </a:rPr>
                                              <m:t>𝑧</m:t>
                                            </m:r>
                                          </m:sub>
                                        </m:sSub>
                                      </m:e>
                                    </m:mr>
                                  </m:m>
                                </m:e>
                              </m:d>
                            </m:e>
                          </m:sPre>
                        </m:e>
                        <m:sub>
                          <m:r>
                            <a:rPr lang="fr-FR">
                              <a:latin typeface="Cambria Math" charset="0"/>
                            </a:rPr>
                            <m:t>ℛ</m:t>
                          </m:r>
                        </m:sub>
                      </m:sSub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6541" y="2931350"/>
                <a:ext cx="9926918" cy="2512034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/>
          <p:cNvSpPr/>
          <p:nvPr/>
        </p:nvSpPr>
        <p:spPr>
          <a:xfrm>
            <a:off x="4733365" y="3406588"/>
            <a:ext cx="1488141" cy="1685365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4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206193" y="3292395"/>
            <a:ext cx="1798419" cy="1917578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4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+mn-lt"/>
              <a:ea typeface="+mn-ea"/>
              <a:cs typeface="+mn-cs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2105606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Liaisons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23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5" name="Rectangle 4"/>
          <p:cNvSpPr/>
          <p:nvPr/>
        </p:nvSpPr>
        <p:spPr>
          <a:xfrm>
            <a:off x="4733365" y="3406588"/>
            <a:ext cx="1488141" cy="1685365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4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206193" y="3292395"/>
            <a:ext cx="1798419" cy="1917578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4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6571" y="1145401"/>
            <a:ext cx="10789060" cy="7748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4351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Liaisons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24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5" name="Rectangle 4"/>
          <p:cNvSpPr/>
          <p:nvPr/>
        </p:nvSpPr>
        <p:spPr>
          <a:xfrm>
            <a:off x="4733365" y="3406588"/>
            <a:ext cx="1488141" cy="1685365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4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206193" y="3292395"/>
            <a:ext cx="1798419" cy="1917578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4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9684" y="1136956"/>
            <a:ext cx="11747014" cy="7404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9253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Mouvement plan sur plan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25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5" name="Rectangle 4"/>
          <p:cNvSpPr/>
          <p:nvPr/>
        </p:nvSpPr>
        <p:spPr>
          <a:xfrm>
            <a:off x="4733365" y="3406588"/>
            <a:ext cx="1488141" cy="1685365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4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206193" y="3292395"/>
            <a:ext cx="1798419" cy="1917578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4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ZoneTexte 2"/>
              <p:cNvSpPr txBox="1"/>
              <p:nvPr/>
            </p:nvSpPr>
            <p:spPr>
              <a:xfrm>
                <a:off x="1562100" y="1264977"/>
                <a:ext cx="11201400" cy="567180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algn="l"/>
                <a:r>
                  <a:rPr kumimoji="0" lang="fr-FR" sz="3200" b="0" i="0" u="none" strike="noStrike" cap="none" spc="0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Gill Sans"/>
                  </a:rPr>
                  <a:t>Si on se place</a:t>
                </a:r>
                <a:r>
                  <a:rPr kumimoji="0" lang="fr-FR" sz="3200" b="0" i="0" u="none" strike="noStrike" cap="none" spc="0" normalizeH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Gill Sans"/>
                  </a:rPr>
                  <a:t> dans le plan </a:t>
                </a:r>
                <a14:m>
                  <m:oMath xmlns:m="http://schemas.openxmlformats.org/officeDocument/2006/math">
                    <m:r>
                      <a:rPr lang="fr-FR" sz="3200" i="1"/>
                      <m:t>(</m:t>
                    </m:r>
                    <m:r>
                      <a:rPr lang="fr-FR" sz="3200" i="1"/>
                      <m:t>𝑂</m:t>
                    </m:r>
                    <m:r>
                      <a:rPr lang="fr-FR" sz="3200" i="1"/>
                      <m:t>,</m:t>
                    </m:r>
                    <m:acc>
                      <m:accPr>
                        <m:chr m:val="⃗"/>
                        <m:ctrlPr>
                          <a:rPr lang="fr-FR" sz="3200" i="1"/>
                        </m:ctrlPr>
                      </m:accPr>
                      <m:e>
                        <m:r>
                          <a:rPr lang="fr-FR" sz="3200" i="1"/>
                          <m:t>𝑥</m:t>
                        </m:r>
                      </m:e>
                    </m:acc>
                    <m:r>
                      <a:rPr lang="fr-FR" sz="3200" i="1"/>
                      <m:t>,</m:t>
                    </m:r>
                    <m:acc>
                      <m:accPr>
                        <m:chr m:val="⃗"/>
                        <m:ctrlPr>
                          <a:rPr lang="fr-FR" sz="3200" i="1"/>
                        </m:ctrlPr>
                      </m:accPr>
                      <m:e>
                        <m:r>
                          <a:rPr lang="fr-FR" sz="3200" i="1"/>
                          <m:t>𝑦</m:t>
                        </m:r>
                      </m:e>
                    </m:acc>
                    <m:r>
                      <a:rPr lang="fr-FR" sz="3200" i="1"/>
                      <m:t>)</m:t>
                    </m:r>
                  </m:oMath>
                </a14:m>
                <a:r>
                  <a:rPr lang="fr-FR" sz="3200" i="1" dirty="0"/>
                  <a:t>,</a:t>
                </a:r>
                <a:r>
                  <a:rPr lang="fr-FR" sz="3200" dirty="0"/>
                  <a:t> </a:t>
                </a:r>
                <a:r>
                  <a:rPr lang="fr-FR" sz="3200" dirty="0" smtClean="0"/>
                  <a:t>on peut simplifier les vecteurs vitesse :</a:t>
                </a:r>
              </a:p>
              <a:p>
                <a:pPr marL="457200" indent="-457200" algn="l">
                  <a:buFont typeface="Arial" charset="0"/>
                  <a:buChar char="•"/>
                </a:pPr>
                <a:r>
                  <a:rPr lang="fr-FR" sz="3200" dirty="0" smtClean="0"/>
                  <a:t>Taux de rotation </a:t>
                </a:r>
                <a:br>
                  <a:rPr lang="fr-FR" sz="3200" dirty="0" smtClean="0"/>
                </a:br>
                <a:r>
                  <a:rPr lang="fr-FR" sz="3200" dirty="0" smtClean="0"/>
                  <a:t>			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fr-FR" sz="3200" i="1"/>
                        </m:ctrlPr>
                      </m:accPr>
                      <m:e>
                        <m:sSub>
                          <m:sSubPr>
                            <m:ctrlPr>
                              <a:rPr lang="fr-FR" sz="3200" i="1"/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fr-FR" sz="3200"/>
                              <m:t>Ω</m:t>
                            </m:r>
                          </m:e>
                          <m:sub>
                            <m:r>
                              <a:rPr lang="fr-FR" sz="3200" i="1"/>
                              <m:t>𝑆</m:t>
                            </m:r>
                            <m:r>
                              <a:rPr lang="fr-FR" sz="3200" i="1"/>
                              <m:t>/0</m:t>
                            </m:r>
                          </m:sub>
                        </m:sSub>
                      </m:e>
                    </m:acc>
                    <m:r>
                      <a:rPr lang="fr-FR" sz="3200" i="1"/>
                      <m:t>=</m:t>
                    </m:r>
                    <m:sPre>
                      <m:sPrePr>
                        <m:ctrlPr>
                          <a:rPr lang="fr-FR" sz="3200" i="1"/>
                        </m:ctrlPr>
                      </m:sPrePr>
                      <m:sub>
                        <m:sSub>
                          <m:sSubPr>
                            <m:ctrlPr>
                              <a:rPr lang="fr-FR" sz="3200" i="1"/>
                            </m:ctrlPr>
                          </m:sSubPr>
                          <m:e>
                            <m:r>
                              <a:rPr lang="fr-FR" sz="3200" i="1"/>
                              <m:t>ℜ</m:t>
                            </m:r>
                          </m:e>
                          <m:sub>
                            <m:r>
                              <a:rPr lang="fr-FR" sz="3200" i="1"/>
                              <m:t>0</m:t>
                            </m:r>
                          </m:sub>
                        </m:sSub>
                      </m:sub>
                      <m:sup/>
                      <m:e>
                        <m:d>
                          <m:dPr>
                            <m:begChr m:val="|"/>
                            <m:endChr m:val=""/>
                            <m:ctrlPr>
                              <a:rPr lang="fr-FR" sz="3200" i="1"/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fr-FR" sz="3200" i="1"/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fr-FR" sz="3200" b="0" i="1" smtClean="0">
                                      <a:latin typeface="Cambria Math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fr-FR" sz="3200" b="0" i="1" smtClean="0">
                                      <a:latin typeface="Cambria Math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lang="en-US" sz="3200" i="1" smtClean="0">
                                          <a:latin typeface="Cambria Math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l-GR" sz="3200" i="1" smtClean="0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Ω</m:t>
                                      </m:r>
                                    </m:e>
                                    <m:sub>
                                      <m:r>
                                        <a:rPr lang="fr-FR" sz="3200" b="0" i="1" smtClean="0">
                                          <a:latin typeface="Cambria Math" charset="0"/>
                                        </a:rPr>
                                        <m:t>𝑧</m:t>
                                      </m:r>
                                    </m:sub>
                                  </m:sSub>
                                </m:e>
                              </m:mr>
                            </m:m>
                          </m:e>
                        </m:d>
                      </m:e>
                    </m:sPre>
                  </m:oMath>
                </a14:m>
                <a:endParaRPr lang="fr-FR" sz="3200" dirty="0"/>
              </a:p>
              <a:p>
                <a:pPr marL="457200" indent="-457200" algn="l">
                  <a:buFont typeface="Arial" charset="0"/>
                  <a:buChar char="•"/>
                </a:pPr>
                <a:endParaRPr lang="fr-FR" sz="3200" dirty="0" smtClean="0"/>
              </a:p>
              <a:p>
                <a:pPr marL="457200" indent="-457200" algn="l">
                  <a:buFont typeface="Arial" charset="0"/>
                  <a:buChar char="•"/>
                </a:pPr>
                <a:r>
                  <a:rPr lang="fr-FR" sz="3200" dirty="0" smtClean="0"/>
                  <a:t>Vitesse de translation</a:t>
                </a:r>
                <a:r>
                  <a:rPr lang="fr-FR" sz="3200" dirty="0"/>
                  <a:t/>
                </a:r>
                <a:br>
                  <a:rPr lang="fr-FR" sz="3200" dirty="0"/>
                </a:br>
                <a:r>
                  <a:rPr lang="fr-FR" sz="3200" dirty="0" smtClean="0"/>
                  <a:t>			</a:t>
                </a:r>
                <a14:m>
                  <m:oMath xmlns:m="http://schemas.openxmlformats.org/officeDocument/2006/math">
                    <m:r>
                      <a:rPr lang="fr-FR" sz="3200" i="1"/>
                      <m:t>∀</m:t>
                    </m:r>
                    <m:r>
                      <a:rPr lang="fr-FR" sz="3200" i="1"/>
                      <m:t>𝑀</m:t>
                    </m:r>
                    <m:r>
                      <a:rPr lang="fr-FR" sz="3200" i="1"/>
                      <m:t>∈</m:t>
                    </m:r>
                    <m:r>
                      <a:rPr lang="fr-FR" sz="3200" i="1"/>
                      <m:t>𝑆</m:t>
                    </m:r>
                    <m:r>
                      <a:rPr lang="fr-FR" sz="3200" i="1"/>
                      <m:t>, </m:t>
                    </m:r>
                    <m:acc>
                      <m:accPr>
                        <m:chr m:val="⃗"/>
                        <m:ctrlPr>
                          <a:rPr lang="fr-FR" sz="3200" i="1"/>
                        </m:ctrlPr>
                      </m:accPr>
                      <m:e>
                        <m:sSub>
                          <m:sSubPr>
                            <m:ctrlPr>
                              <a:rPr lang="fr-FR" sz="3200" i="1"/>
                            </m:ctrlPr>
                          </m:sSubPr>
                          <m:e>
                            <m:r>
                              <a:rPr lang="fr-FR" sz="3200" i="1"/>
                              <m:t>𝑉</m:t>
                            </m:r>
                          </m:e>
                          <m:sub>
                            <m:r>
                              <a:rPr lang="fr-FR" sz="3200" i="1"/>
                              <m:t>𝑀</m:t>
                            </m:r>
                            <m:r>
                              <a:rPr lang="fr-FR" sz="3200" i="1"/>
                              <m:t>∈</m:t>
                            </m:r>
                            <m:f>
                              <m:fPr>
                                <m:type m:val="lin"/>
                                <m:ctrlPr>
                                  <a:rPr lang="fr-FR" sz="3200" i="1"/>
                                </m:ctrlPr>
                              </m:fPr>
                              <m:num>
                                <m:r>
                                  <a:rPr lang="fr-FR" sz="3200" i="1"/>
                                  <m:t>𝑆</m:t>
                                </m:r>
                              </m:num>
                              <m:den>
                                <m:r>
                                  <a:rPr lang="fr-FR" sz="3200" i="1"/>
                                  <m:t>0</m:t>
                                </m:r>
                              </m:den>
                            </m:f>
                          </m:sub>
                        </m:sSub>
                      </m:e>
                    </m:acc>
                    <m:r>
                      <a:rPr lang="fr-FR" sz="3200" i="1"/>
                      <m:t>.</m:t>
                    </m:r>
                    <m:acc>
                      <m:accPr>
                        <m:chr m:val="⃗"/>
                        <m:ctrlPr>
                          <a:rPr lang="fr-FR" sz="3200" i="1"/>
                        </m:ctrlPr>
                      </m:accPr>
                      <m:e>
                        <m:r>
                          <a:rPr lang="fr-FR" sz="3200" i="1"/>
                          <m:t>𝑧</m:t>
                        </m:r>
                      </m:e>
                    </m:acc>
                    <m:r>
                      <a:rPr lang="fr-FR" sz="3200" i="1"/>
                      <m:t>=0</m:t>
                    </m:r>
                  </m:oMath>
                </a14:m>
                <a:endParaRPr lang="fr-FR" sz="3200" dirty="0"/>
              </a:p>
              <a:p>
                <a:pPr marL="457200" indent="-457200" algn="l">
                  <a:buFont typeface="Arial" charset="0"/>
                  <a:buChar char="•"/>
                </a:pPr>
                <a:endParaRPr lang="fr-FR" sz="3200" dirty="0" smtClean="0"/>
              </a:p>
            </p:txBody>
          </p:sp>
        </mc:Choice>
        <mc:Fallback>
          <p:sp>
            <p:nvSpPr>
              <p:cNvPr id="3" name="ZoneText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2100" y="1264977"/>
                <a:ext cx="11201400" cy="5671809"/>
              </a:xfrm>
              <a:prstGeom prst="rect">
                <a:avLst/>
              </a:prstGeom>
              <a:blipFill rotWithShape="0">
                <a:blip r:embed="rId4"/>
                <a:stretch>
                  <a:fillRect l="-1741" r="-707"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Flèche vers la droite 11"/>
          <p:cNvSpPr/>
          <p:nvPr/>
        </p:nvSpPr>
        <p:spPr>
          <a:xfrm>
            <a:off x="3391201" y="7400857"/>
            <a:ext cx="1121229" cy="620486"/>
          </a:xfrm>
          <a:prstGeom prst="rightArrow">
            <a:avLst/>
          </a:prstGeom>
          <a:blipFill rotWithShape="1">
            <a:blip r:embed="rId5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4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/>
              <p:nvPr/>
            </p:nvSpPr>
            <p:spPr>
              <a:xfrm>
                <a:off x="3186444" y="6640234"/>
                <a:ext cx="10039498" cy="19358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lang="fr-FR" sz="3200">
                              <a:latin typeface="Cambria Math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fr-FR" sz="3200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fr-FR" sz="3200">
                                  <a:latin typeface="Cambria Math" charset="0"/>
                                </a:rPr>
                                <m:t>𝒱</m:t>
                              </m:r>
                            </m:e>
                            <m:sub>
                              <m:f>
                                <m:fPr>
                                  <m:type m:val="lin"/>
                                  <m:ctrlPr>
                                    <a:rPr lang="fr-FR" sz="3200" i="1">
                                      <a:latin typeface="Cambria Math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i="1">
                                      <a:latin typeface="Cambria Math" charset="0"/>
                                    </a:rPr>
                                    <m:t>𝑆</m:t>
                                  </m:r>
                                </m:num>
                                <m:den>
                                  <m:r>
                                    <a:rPr lang="fr-FR" sz="3200" i="1">
                                      <a:latin typeface="Cambria Math" charset="0"/>
                                    </a:rPr>
                                    <m:t>𝑅</m:t>
                                  </m:r>
                                </m:den>
                              </m:f>
                            </m:sub>
                          </m:sSub>
                        </m:e>
                      </m:d>
                      <m:r>
                        <a:rPr lang="fr-FR" sz="3200">
                          <a:latin typeface="Cambria Math" charset="0"/>
                        </a:rPr>
                        <m:t>=</m:t>
                      </m:r>
                      <m:sSub>
                        <m:sSubPr>
                          <m:ctrlPr>
                            <a:rPr lang="fr-FR" sz="3200" i="1">
                              <a:latin typeface="Cambria Math" charset="0"/>
                            </a:rPr>
                          </m:ctrlPr>
                        </m:sSubPr>
                        <m:e>
                          <m:sPre>
                            <m:sPrePr>
                              <m:ctrlPr>
                                <a:rPr lang="fr-FR" sz="3200" i="1">
                                  <a:latin typeface="Cambria Math" charset="0"/>
                                </a:rPr>
                              </m:ctrlPr>
                            </m:sPrePr>
                            <m:sub>
                              <m:r>
                                <a:rPr lang="fr-FR" sz="3200" i="1">
                                  <a:latin typeface="Cambria Math" charset="0"/>
                                </a:rPr>
                                <m:t>𝐴</m:t>
                              </m:r>
                            </m:sub>
                            <m:sup/>
                            <m:e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fr-FR" sz="3200" i="1">
                                      <a:latin typeface="Cambria Math" charset="0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fr-FR" sz="3200" i="1">
                                          <a:latin typeface="Cambria Math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acc>
                                          <m:accPr>
                                            <m:chr m:val="⃗"/>
                                            <m:ctrlPr>
                                              <a:rPr lang="fr-FR" sz="3200" i="1">
                                                <a:latin typeface="Cambria Math" charset="0"/>
                                              </a:rPr>
                                            </m:ctrlPr>
                                          </m:accP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fr-FR" sz="3200" i="1">
                                                    <a:latin typeface="Cambria Math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m:rPr>
                                                    <m:sty m:val="p"/>
                                                  </m:rPr>
                                                  <a:rPr lang="fr-FR" sz="3200">
                                                    <a:latin typeface="Cambria Math" charset="0"/>
                                                  </a:rPr>
                                                  <m:t>Ω</m:t>
                                                </m:r>
                                              </m:e>
                                              <m:sub>
                                                <m:f>
                                                  <m:fPr>
                                                    <m:type m:val="lin"/>
                                                    <m:ctrlPr>
                                                      <a:rPr lang="fr-FR" sz="3200" i="1">
                                                        <a:latin typeface="Cambria Math" charset="0"/>
                                                      </a:rPr>
                                                    </m:ctrlPr>
                                                  </m:fPr>
                                                  <m:num>
                                                    <m:r>
                                                      <a:rPr lang="fr-FR" sz="3200" i="1">
                                                        <a:latin typeface="Cambria Math" charset="0"/>
                                                      </a:rPr>
                                                      <m:t>𝑆</m:t>
                                                    </m:r>
                                                  </m:num>
                                                  <m:den>
                                                    <m:r>
                                                      <a:rPr lang="fr-FR" sz="3200" i="1">
                                                        <a:latin typeface="Cambria Math" charset="0"/>
                                                      </a:rPr>
                                                      <m:t>𝑅</m:t>
                                                    </m:r>
                                                  </m:den>
                                                </m:f>
                                              </m:sub>
                                            </m:sSub>
                                          </m:e>
                                        </m:acc>
                                      </m:e>
                                    </m:mr>
                                    <m:mr>
                                      <m:e>
                                        <m:acc>
                                          <m:accPr>
                                            <m:chr m:val="⃗"/>
                                            <m:ctrlPr>
                                              <a:rPr lang="fr-FR" sz="3200" i="1">
                                                <a:latin typeface="Cambria Math" charset="0"/>
                                              </a:rPr>
                                            </m:ctrlPr>
                                          </m:accP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fr-FR" sz="3200" i="1">
                                                    <a:latin typeface="Cambria Math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fr-FR" sz="3200" i="1">
                                                    <a:latin typeface="Cambria Math" charset="0"/>
                                                  </a:rPr>
                                                  <m:t>𝑉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fr-FR" sz="3200" i="1">
                                                    <a:latin typeface="Cambria Math" charset="0"/>
                                                  </a:rPr>
                                                  <m:t>𝐴</m:t>
                                                </m:r>
                                                <m:r>
                                                  <a:rPr lang="fr-FR" sz="3200">
                                                    <a:latin typeface="Cambria Math" charset="0"/>
                                                  </a:rPr>
                                                  <m:t>∈</m:t>
                                                </m:r>
                                                <m:f>
                                                  <m:fPr>
                                                    <m:type m:val="lin"/>
                                                    <m:ctrlPr>
                                                      <a:rPr lang="fr-FR" sz="3200" i="1">
                                                        <a:latin typeface="Cambria Math" charset="0"/>
                                                      </a:rPr>
                                                    </m:ctrlPr>
                                                  </m:fPr>
                                                  <m:num>
                                                    <m:r>
                                                      <a:rPr lang="fr-FR" sz="3200" i="1">
                                                        <a:latin typeface="Cambria Math" charset="0"/>
                                                      </a:rPr>
                                                      <m:t>𝑆</m:t>
                                                    </m:r>
                                                  </m:num>
                                                  <m:den>
                                                    <m:r>
                                                      <a:rPr lang="fr-FR" sz="3200" i="1">
                                                        <a:latin typeface="Cambria Math" charset="0"/>
                                                      </a:rPr>
                                                      <m:t>𝑅</m:t>
                                                    </m:r>
                                                  </m:den>
                                                </m:f>
                                              </m:sub>
                                            </m:sSub>
                                          </m:e>
                                        </m:acc>
                                        <m:r>
                                          <a:rPr lang="fr-FR" sz="3200">
                                            <a:latin typeface="Cambria Math" charset="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</m:e>
                              </m:d>
                            </m:e>
                          </m:sPre>
                        </m:e>
                        <m:sub/>
                      </m:sSub>
                      <m:r>
                        <a:rPr lang="fr-FR" sz="3200">
                          <a:latin typeface="Cambria Math" charset="0"/>
                        </a:rPr>
                        <m:t>=</m:t>
                      </m:r>
                      <m:sSub>
                        <m:sSubPr>
                          <m:ctrlPr>
                            <a:rPr lang="fr-FR" sz="3200" i="1">
                              <a:latin typeface="Cambria Math" charset="0"/>
                            </a:rPr>
                          </m:ctrlPr>
                        </m:sSubPr>
                        <m:e>
                          <m:sPre>
                            <m:sPrePr>
                              <m:ctrlPr>
                                <a:rPr lang="fr-FR" sz="3200" i="1">
                                  <a:latin typeface="Cambria Math" charset="0"/>
                                </a:rPr>
                              </m:ctrlPr>
                            </m:sPrePr>
                            <m:sub>
                              <m:r>
                                <a:rPr lang="fr-FR" sz="3200" i="1">
                                  <a:latin typeface="Cambria Math" charset="0"/>
                                </a:rPr>
                                <m:t>𝐴</m:t>
                              </m:r>
                            </m:sub>
                            <m:sup/>
                            <m:e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fr-FR" sz="3200" i="1">
                                      <a:latin typeface="Cambria Math" charset="0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2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fr-FR" sz="3200" i="1">
                                          <a:latin typeface="Cambria Math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a:rPr lang="fr-FR" sz="3200">
                                            <a:latin typeface="Cambria Math" charset="0"/>
                                          </a:rPr>
                                          <m:t>0</m:t>
                                        </m:r>
                                      </m:e>
                                      <m:e>
                                        <m:sSub>
                                          <m:sSubPr>
                                            <m:ctrlPr>
                                              <a:rPr lang="fr-FR" sz="3200" i="1">
                                                <a:latin typeface="Cambria Math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m:rPr>
                                                <m:sty m:val="p"/>
                                              </m:rPr>
                                              <a:rPr lang="fr-FR" sz="3200">
                                                <a:latin typeface="Cambria Math" charset="0"/>
                                              </a:rPr>
                                              <m:t>V</m:t>
                                            </m:r>
                                          </m:e>
                                          <m:sub>
                                            <m:r>
                                              <a:rPr lang="fr-FR" sz="3200" i="1">
                                                <a:latin typeface="Cambria Math" charset="0"/>
                                              </a:rPr>
                                              <m:t>𝑥</m:t>
                                            </m:r>
                                          </m:sub>
                                        </m:sSub>
                                      </m:e>
                                    </m:mr>
                                    <m:mr>
                                      <m:e>
                                        <m:r>
                                          <a:rPr lang="fr-FR" sz="3200">
                                            <a:latin typeface="Cambria Math" charset="0"/>
                                          </a:rPr>
                                          <m:t>0</m:t>
                                        </m:r>
                                      </m:e>
                                      <m:e>
                                        <m:sSub>
                                          <m:sSubPr>
                                            <m:ctrlPr>
                                              <a:rPr lang="fr-FR" sz="3200" i="1">
                                                <a:latin typeface="Cambria Math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m:rPr>
                                                <m:sty m:val="p"/>
                                              </m:rPr>
                                              <a:rPr lang="fr-FR" sz="3200">
                                                <a:latin typeface="Cambria Math" charset="0"/>
                                              </a:rPr>
                                              <m:t>V</m:t>
                                            </m:r>
                                          </m:e>
                                          <m:sub>
                                            <m:r>
                                              <a:rPr lang="fr-FR" sz="3200" i="1">
                                                <a:latin typeface="Cambria Math" charset="0"/>
                                              </a:rPr>
                                              <m:t>𝑦</m:t>
                                            </m:r>
                                          </m:sub>
                                        </m:sSub>
                                      </m:e>
                                    </m:mr>
                                    <m:mr>
                                      <m:e>
                                        <m:sSub>
                                          <m:sSubPr>
                                            <m:ctrlPr>
                                              <a:rPr lang="fr-FR" sz="3200" i="1">
                                                <a:latin typeface="Cambria Math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m:rPr>
                                                <m:sty m:val="p"/>
                                              </m:rPr>
                                              <a:rPr lang="fr-FR" sz="3200">
                                                <a:latin typeface="Cambria Math" charset="0"/>
                                              </a:rPr>
                                              <m:t>Ω</m:t>
                                            </m:r>
                                          </m:e>
                                          <m:sub>
                                            <m:r>
                                              <a:rPr lang="fr-FR" sz="3200" i="1">
                                                <a:latin typeface="Cambria Math" charset="0"/>
                                              </a:rPr>
                                              <m:t>𝑧</m:t>
                                            </m:r>
                                          </m:sub>
                                        </m:sSub>
                                      </m:e>
                                      <m:e>
                                        <m:r>
                                          <a:rPr lang="fr-FR" sz="3200">
                                            <a:latin typeface="Cambria Math" charset="0"/>
                                          </a:rPr>
                                          <m:t>0</m:t>
                                        </m:r>
                                      </m:e>
                                    </m:mr>
                                  </m:m>
                                </m:e>
                              </m:d>
                            </m:e>
                          </m:sPre>
                        </m:e>
                        <m:sub>
                          <m:r>
                            <a:rPr lang="fr-FR" sz="3200">
                              <a:latin typeface="Cambria Math" charset="0"/>
                            </a:rPr>
                            <m:t>ℛ</m:t>
                          </m:r>
                        </m:sub>
                      </m:sSub>
                    </m:oMath>
                  </m:oMathPara>
                </a14:m>
                <a:endParaRPr lang="fr-FR" sz="3200" dirty="0"/>
              </a:p>
            </p:txBody>
          </p:sp>
        </mc:Choice>
        <mc:Fallback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86444" y="6640234"/>
                <a:ext cx="10039498" cy="1935851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288349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Loi entrée sortie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26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5" name="Rectangle 4"/>
          <p:cNvSpPr/>
          <p:nvPr/>
        </p:nvSpPr>
        <p:spPr>
          <a:xfrm>
            <a:off x="4733365" y="3406588"/>
            <a:ext cx="1488141" cy="1685365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4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206193" y="3292395"/>
            <a:ext cx="1798419" cy="1917578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4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sp>
        <p:nvSpPr>
          <p:cNvPr id="13" name="Shape 374"/>
          <p:cNvSpPr/>
          <p:nvPr/>
        </p:nvSpPr>
        <p:spPr>
          <a:xfrm>
            <a:off x="4686300" y="9768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Chaîne ouverte</a:t>
            </a:r>
            <a:endParaRPr sz="2800" dirty="0"/>
          </a:p>
        </p:txBody>
      </p:sp>
      <p:pic>
        <p:nvPicPr>
          <p:cNvPr id="14" name="Image 1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1127" y="1862703"/>
            <a:ext cx="8130223" cy="3549650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/>
              <p:cNvSpPr/>
              <p:nvPr/>
            </p:nvSpPr>
            <p:spPr>
              <a:xfrm>
                <a:off x="1524000" y="5795356"/>
                <a:ext cx="10773957" cy="10772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fr-FR" sz="3200" dirty="0">
                    <a:latin typeface="Arial" charset="0"/>
                    <a:ea typeface="Times New Roman" charset="0"/>
                    <a:cs typeface="Arial" charset="0"/>
                  </a:rPr>
                  <a:t>Exprimer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3200" i="1">
                            <a:latin typeface="Cambria Math" charset="0"/>
                            <a:ea typeface="Times New Roman" charset="0"/>
                            <a:cs typeface="Arial" charset="0"/>
                          </a:rPr>
                        </m:ctrlPr>
                      </m:sSubPr>
                      <m:e>
                        <m:r>
                          <a:rPr lang="fr-FR" sz="3200" i="1">
                            <a:latin typeface="Cambria Math" charset="0"/>
                            <a:ea typeface="Times New Roman" charset="0"/>
                            <a:cs typeface="Arial" charset="0"/>
                          </a:rPr>
                          <m:t>𝑥</m:t>
                        </m:r>
                      </m:e>
                      <m:sub>
                        <m:r>
                          <a:rPr lang="fr-FR" sz="3200" i="1">
                            <a:latin typeface="Cambria Math" charset="0"/>
                            <a:ea typeface="Times New Roman" charset="0"/>
                            <a:cs typeface="Arial" charset="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fr-FR" sz="3200" dirty="0">
                    <a:latin typeface="Arial" charset="0"/>
                    <a:ea typeface="Times New Roman" charset="0"/>
                    <a:cs typeface="Arial" charset="0"/>
                  </a:rPr>
                  <a:t> 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3200" i="1">
                            <a:latin typeface="Cambria Math" charset="0"/>
                            <a:ea typeface="Times New Roman" charset="0"/>
                            <a:cs typeface="Arial" charset="0"/>
                          </a:rPr>
                        </m:ctrlPr>
                      </m:sSubPr>
                      <m:e>
                        <m:r>
                          <a:rPr lang="fr-FR" sz="3200" i="1">
                            <a:latin typeface="Cambria Math" charset="0"/>
                            <a:ea typeface="Times New Roman" charset="0"/>
                            <a:cs typeface="Arial" charset="0"/>
                          </a:rPr>
                          <m:t>𝑦</m:t>
                        </m:r>
                      </m:e>
                      <m:sub>
                        <m:r>
                          <a:rPr lang="fr-FR" sz="3200" i="1">
                            <a:latin typeface="Cambria Math" charset="0"/>
                            <a:ea typeface="Times New Roman" charset="0"/>
                            <a:cs typeface="Arial" charset="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fr-FR" sz="3200" dirty="0">
                    <a:latin typeface="Arial" charset="0"/>
                    <a:ea typeface="Times New Roman" charset="0"/>
                    <a:cs typeface="Arial" charset="0"/>
                  </a:rPr>
                  <a:t> en fonction des paramètres de longueurs et des angles.</a:t>
                </a:r>
                <a:endParaRPr lang="fr-FR" sz="3200" dirty="0">
                  <a:latin typeface="Arial" charset="0"/>
                  <a:ea typeface="Times New Roman" charset="0"/>
                  <a:cs typeface="Times" charset="0"/>
                </a:endParaRPr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0" y="5795356"/>
                <a:ext cx="10773957" cy="1077218"/>
              </a:xfrm>
              <a:prstGeom prst="rect">
                <a:avLst/>
              </a:prstGeom>
              <a:blipFill rotWithShape="0">
                <a:blip r:embed="rId5"/>
                <a:stretch>
                  <a:fillRect l="-1415" t="-7386" r="-1415" b="-1818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666460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Loi entrée sortie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27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5" name="Rectangle 4"/>
          <p:cNvSpPr/>
          <p:nvPr/>
        </p:nvSpPr>
        <p:spPr>
          <a:xfrm>
            <a:off x="4733365" y="3406588"/>
            <a:ext cx="1488141" cy="1685365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4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206193" y="3292395"/>
            <a:ext cx="1798419" cy="1917578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4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sp>
        <p:nvSpPr>
          <p:cNvPr id="13" name="Shape 374"/>
          <p:cNvSpPr/>
          <p:nvPr/>
        </p:nvSpPr>
        <p:spPr>
          <a:xfrm>
            <a:off x="4686300" y="9768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Chaîne fermée</a:t>
            </a:r>
            <a:endParaRPr sz="2800" dirty="0"/>
          </a:p>
        </p:txBody>
      </p:sp>
      <p:pic>
        <p:nvPicPr>
          <p:cNvPr id="15" name="Image 1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850" y="1526060"/>
            <a:ext cx="9010650" cy="47625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1282700" y="6670176"/>
            <a:ext cx="9956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sz="3200" dirty="0" smtClean="0">
                <a:ea typeface="Times New Roman" charset="0"/>
                <a:cs typeface="Arial" charset="0"/>
              </a:rPr>
              <a:t>Exprimer la </a:t>
            </a:r>
            <a:r>
              <a:rPr lang="fr-FR" sz="3200" dirty="0">
                <a:ea typeface="Times New Roman" charset="0"/>
                <a:cs typeface="Arial" charset="0"/>
              </a:rPr>
              <a:t>relation entre x et </a:t>
            </a:r>
            <a:r>
              <a:rPr lang="fr-FR" sz="3200" i="1" dirty="0">
                <a:ea typeface="Times New Roman" charset="0"/>
                <a:cs typeface="Arial" charset="0"/>
              </a:rPr>
              <a:t>α.</a:t>
            </a:r>
            <a:endParaRPr lang="fr-FR" sz="3200" dirty="0">
              <a:ea typeface="Times New Roman" charset="0"/>
              <a:cs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40347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Schéma cinématique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3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688868"/>
              </p:ext>
            </p:extLst>
          </p:nvPr>
        </p:nvGraphicFramePr>
        <p:xfrm>
          <a:off x="1387930" y="911612"/>
          <a:ext cx="11337470" cy="431074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47018"/>
                <a:gridCol w="1073686"/>
                <a:gridCol w="1118905"/>
                <a:gridCol w="3252362"/>
                <a:gridCol w="1150212"/>
                <a:gridCol w="3695287"/>
              </a:tblGrid>
              <a:tr h="7761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Entre</a:t>
                      </a:r>
                      <a:endParaRPr lang="fr-FR" sz="1800" dirty="0">
                        <a:effectLst/>
                        <a:latin typeface="Arial" charset="0"/>
                        <a:ea typeface="Times New Roman" charset="0"/>
                        <a:cs typeface="Times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Et</a:t>
                      </a:r>
                      <a:endParaRPr lang="fr-FR" sz="1800">
                        <a:effectLst/>
                        <a:latin typeface="Arial" charset="0"/>
                        <a:ea typeface="Times New Roman" charset="0"/>
                        <a:cs typeface="Times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Point</a:t>
                      </a:r>
                      <a:endParaRPr lang="fr-FR" sz="1800">
                        <a:effectLst/>
                        <a:latin typeface="Arial" charset="0"/>
                        <a:ea typeface="Times New Roman" charset="0"/>
                        <a:cs typeface="Times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Surface(s) fonctionnelle(s) ou ddl</a:t>
                      </a:r>
                      <a:endParaRPr lang="fr-FR" sz="1800">
                        <a:effectLst/>
                        <a:latin typeface="Arial" charset="0"/>
                        <a:ea typeface="Times New Roman" charset="0"/>
                        <a:cs typeface="Times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Nb de ddl</a:t>
                      </a:r>
                      <a:endParaRPr lang="fr-FR" sz="1800">
                        <a:effectLst/>
                        <a:latin typeface="Arial" charset="0"/>
                        <a:ea typeface="Times New Roman" charset="0"/>
                        <a:cs typeface="Times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Nom de la liaison</a:t>
                      </a:r>
                      <a:endParaRPr lang="fr-FR" sz="1800">
                        <a:effectLst/>
                        <a:latin typeface="Arial" charset="0"/>
                        <a:ea typeface="Times New Roman" charset="0"/>
                        <a:cs typeface="Times" charset="0"/>
                      </a:endParaRPr>
                    </a:p>
                  </a:txBody>
                  <a:tcPr marL="44450" marR="44450" marT="0" marB="0" anchor="ctr"/>
                </a:tc>
              </a:tr>
              <a:tr h="5888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CE1</a:t>
                      </a:r>
                      <a:endParaRPr lang="fr-FR" sz="1800" dirty="0">
                        <a:effectLst/>
                        <a:latin typeface="Arial" charset="0"/>
                        <a:ea typeface="Times New Roman" charset="0"/>
                        <a:cs typeface="Times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CE2</a:t>
                      </a:r>
                      <a:endParaRPr lang="fr-FR" sz="1800" dirty="0">
                        <a:effectLst/>
                        <a:latin typeface="Arial" charset="0"/>
                        <a:ea typeface="Times New Roman" charset="0"/>
                        <a:cs typeface="Times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 </a:t>
                      </a:r>
                      <a:endParaRPr lang="fr-FR" sz="1800">
                        <a:effectLst/>
                        <a:latin typeface="Arial" charset="0"/>
                        <a:ea typeface="Times New Roman" charset="0"/>
                        <a:cs typeface="Times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 </a:t>
                      </a:r>
                      <a:endParaRPr lang="fr-FR" sz="1800">
                        <a:effectLst/>
                        <a:latin typeface="Arial" charset="0"/>
                        <a:ea typeface="Times New Roman" charset="0"/>
                        <a:cs typeface="Times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 </a:t>
                      </a:r>
                      <a:endParaRPr lang="fr-FR" sz="1800">
                        <a:effectLst/>
                        <a:latin typeface="Arial" charset="0"/>
                        <a:ea typeface="Times New Roman" charset="0"/>
                        <a:cs typeface="Times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 </a:t>
                      </a:r>
                      <a:endParaRPr lang="fr-FR" sz="1800">
                        <a:effectLst/>
                        <a:latin typeface="Arial" charset="0"/>
                        <a:ea typeface="Times New Roman" charset="0"/>
                        <a:cs typeface="Times" charset="0"/>
                      </a:endParaRPr>
                    </a:p>
                  </a:txBody>
                  <a:tcPr marL="44450" marR="44450" marT="0" marB="0" anchor="ctr"/>
                </a:tc>
              </a:tr>
              <a:tr h="5888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CE1</a:t>
                      </a:r>
                      <a:endParaRPr lang="fr-FR" sz="1800">
                        <a:effectLst/>
                        <a:latin typeface="Arial" charset="0"/>
                        <a:ea typeface="Times New Roman" charset="0"/>
                        <a:cs typeface="Times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CE3</a:t>
                      </a:r>
                      <a:endParaRPr lang="fr-FR" sz="1800" dirty="0">
                        <a:effectLst/>
                        <a:latin typeface="Arial" charset="0"/>
                        <a:ea typeface="Times New Roman" charset="0"/>
                        <a:cs typeface="Times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 </a:t>
                      </a:r>
                      <a:endParaRPr lang="fr-FR" sz="1800">
                        <a:effectLst/>
                        <a:latin typeface="Arial" charset="0"/>
                        <a:ea typeface="Times New Roman" charset="0"/>
                        <a:cs typeface="Times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 </a:t>
                      </a:r>
                      <a:endParaRPr lang="fr-FR" sz="1800" dirty="0">
                        <a:effectLst/>
                        <a:latin typeface="Arial" charset="0"/>
                        <a:ea typeface="Times New Roman" charset="0"/>
                        <a:cs typeface="Times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 </a:t>
                      </a:r>
                      <a:endParaRPr lang="fr-FR" sz="1800">
                        <a:effectLst/>
                        <a:latin typeface="Arial" charset="0"/>
                        <a:ea typeface="Times New Roman" charset="0"/>
                        <a:cs typeface="Times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 </a:t>
                      </a:r>
                      <a:endParaRPr lang="fr-FR" sz="1800">
                        <a:effectLst/>
                        <a:latin typeface="Arial" charset="0"/>
                        <a:ea typeface="Times New Roman" charset="0"/>
                        <a:cs typeface="Times" charset="0"/>
                      </a:endParaRPr>
                    </a:p>
                  </a:txBody>
                  <a:tcPr marL="44450" marR="44450" marT="0" marB="0" anchor="ctr"/>
                </a:tc>
              </a:tr>
              <a:tr h="5888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CE2</a:t>
                      </a:r>
                      <a:endParaRPr lang="fr-FR" sz="1800">
                        <a:effectLst/>
                        <a:latin typeface="Arial" charset="0"/>
                        <a:ea typeface="Times New Roman" charset="0"/>
                        <a:cs typeface="Times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CE4</a:t>
                      </a:r>
                      <a:endParaRPr lang="fr-FR" sz="1800" dirty="0">
                        <a:effectLst/>
                        <a:latin typeface="Arial" charset="0"/>
                        <a:ea typeface="Times New Roman" charset="0"/>
                        <a:cs typeface="Times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 </a:t>
                      </a:r>
                      <a:endParaRPr lang="fr-FR" sz="1800" dirty="0">
                        <a:effectLst/>
                        <a:latin typeface="Arial" charset="0"/>
                        <a:ea typeface="Times New Roman" charset="0"/>
                        <a:cs typeface="Times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 </a:t>
                      </a:r>
                      <a:endParaRPr lang="fr-FR" sz="1800">
                        <a:effectLst/>
                        <a:latin typeface="Arial" charset="0"/>
                        <a:ea typeface="Times New Roman" charset="0"/>
                        <a:cs typeface="Times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 </a:t>
                      </a:r>
                      <a:endParaRPr lang="fr-FR" sz="1800">
                        <a:effectLst/>
                        <a:latin typeface="Arial" charset="0"/>
                        <a:ea typeface="Times New Roman" charset="0"/>
                        <a:cs typeface="Times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 </a:t>
                      </a:r>
                      <a:endParaRPr lang="fr-FR" sz="1800">
                        <a:effectLst/>
                        <a:latin typeface="Arial" charset="0"/>
                        <a:ea typeface="Times New Roman" charset="0"/>
                        <a:cs typeface="Times" charset="0"/>
                      </a:endParaRPr>
                    </a:p>
                  </a:txBody>
                  <a:tcPr marL="44450" marR="44450" marT="0" marB="0" anchor="ctr"/>
                </a:tc>
              </a:tr>
              <a:tr h="5888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CE1</a:t>
                      </a:r>
                      <a:endParaRPr lang="fr-FR" sz="1800">
                        <a:effectLst/>
                        <a:latin typeface="Arial" charset="0"/>
                        <a:ea typeface="Times New Roman" charset="0"/>
                        <a:cs typeface="Times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CE4</a:t>
                      </a:r>
                      <a:endParaRPr lang="fr-FR" sz="1800">
                        <a:effectLst/>
                        <a:latin typeface="Arial" charset="0"/>
                        <a:ea typeface="Times New Roman" charset="0"/>
                        <a:cs typeface="Times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 </a:t>
                      </a:r>
                      <a:endParaRPr lang="fr-FR" sz="1800" dirty="0">
                        <a:effectLst/>
                        <a:latin typeface="Arial" charset="0"/>
                        <a:ea typeface="Times New Roman" charset="0"/>
                        <a:cs typeface="Times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 </a:t>
                      </a:r>
                      <a:endParaRPr lang="fr-FR" sz="1800" dirty="0">
                        <a:effectLst/>
                        <a:latin typeface="Arial" charset="0"/>
                        <a:ea typeface="Times New Roman" charset="0"/>
                        <a:cs typeface="Times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 </a:t>
                      </a:r>
                      <a:endParaRPr lang="fr-FR" sz="1800">
                        <a:effectLst/>
                        <a:latin typeface="Arial" charset="0"/>
                        <a:ea typeface="Times New Roman" charset="0"/>
                        <a:cs typeface="Times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 </a:t>
                      </a:r>
                      <a:endParaRPr lang="fr-FR" sz="1800">
                        <a:effectLst/>
                        <a:latin typeface="Arial" charset="0"/>
                        <a:ea typeface="Times New Roman" charset="0"/>
                        <a:cs typeface="Times" charset="0"/>
                      </a:endParaRPr>
                    </a:p>
                  </a:txBody>
                  <a:tcPr marL="44450" marR="44450" marT="0" marB="0" anchor="ctr"/>
                </a:tc>
              </a:tr>
              <a:tr h="5888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CE2</a:t>
                      </a:r>
                      <a:endParaRPr lang="fr-FR" sz="1800">
                        <a:effectLst/>
                        <a:latin typeface="Arial" charset="0"/>
                        <a:ea typeface="Times New Roman" charset="0"/>
                        <a:cs typeface="Times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CE5</a:t>
                      </a:r>
                      <a:endParaRPr lang="fr-FR" sz="1800">
                        <a:effectLst/>
                        <a:latin typeface="Arial" charset="0"/>
                        <a:ea typeface="Times New Roman" charset="0"/>
                        <a:cs typeface="Times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 </a:t>
                      </a:r>
                      <a:endParaRPr lang="fr-FR" sz="1800" dirty="0">
                        <a:effectLst/>
                        <a:latin typeface="Arial" charset="0"/>
                        <a:ea typeface="Times New Roman" charset="0"/>
                        <a:cs typeface="Times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 </a:t>
                      </a:r>
                      <a:endParaRPr lang="fr-FR" sz="1800" dirty="0">
                        <a:effectLst/>
                        <a:latin typeface="Arial" charset="0"/>
                        <a:ea typeface="Times New Roman" charset="0"/>
                        <a:cs typeface="Times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 </a:t>
                      </a:r>
                      <a:endParaRPr lang="fr-FR" sz="1800" dirty="0">
                        <a:effectLst/>
                        <a:latin typeface="Arial" charset="0"/>
                        <a:ea typeface="Times New Roman" charset="0"/>
                        <a:cs typeface="Times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 </a:t>
                      </a:r>
                      <a:endParaRPr lang="fr-FR" sz="1800" dirty="0">
                        <a:effectLst/>
                        <a:latin typeface="Arial" charset="0"/>
                        <a:ea typeface="Times New Roman" charset="0"/>
                        <a:cs typeface="Times" charset="0"/>
                      </a:endParaRPr>
                    </a:p>
                  </a:txBody>
                  <a:tcPr marL="44450" marR="44450" marT="0" marB="0" anchor="ctr"/>
                </a:tc>
              </a:tr>
              <a:tr h="5902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CE2</a:t>
                      </a:r>
                      <a:endParaRPr lang="fr-FR" sz="1800">
                        <a:effectLst/>
                        <a:latin typeface="Arial" charset="0"/>
                        <a:ea typeface="Times New Roman" charset="0"/>
                        <a:cs typeface="Times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CE6</a:t>
                      </a:r>
                      <a:endParaRPr lang="fr-FR" sz="1800">
                        <a:effectLst/>
                        <a:latin typeface="Arial" charset="0"/>
                        <a:ea typeface="Times New Roman" charset="0"/>
                        <a:cs typeface="Times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 </a:t>
                      </a:r>
                      <a:endParaRPr lang="fr-FR" sz="1800" dirty="0">
                        <a:effectLst/>
                        <a:latin typeface="Arial" charset="0"/>
                        <a:ea typeface="Times New Roman" charset="0"/>
                        <a:cs typeface="Times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 </a:t>
                      </a:r>
                      <a:endParaRPr lang="fr-FR" sz="1800" dirty="0">
                        <a:effectLst/>
                        <a:latin typeface="Arial" charset="0"/>
                        <a:ea typeface="Times New Roman" charset="0"/>
                        <a:cs typeface="Times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 </a:t>
                      </a:r>
                      <a:endParaRPr lang="fr-FR" sz="1800">
                        <a:effectLst/>
                        <a:latin typeface="Arial" charset="0"/>
                        <a:ea typeface="Times New Roman" charset="0"/>
                        <a:cs typeface="Times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 </a:t>
                      </a:r>
                      <a:endParaRPr lang="fr-FR" sz="1800" dirty="0">
                        <a:effectLst/>
                        <a:latin typeface="Arial" charset="0"/>
                        <a:ea typeface="Times New Roman" charset="0"/>
                        <a:cs typeface="Times" charset="0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  <p:pic>
        <p:nvPicPr>
          <p:cNvPr id="11" name="Image 10" descr="coupe_tube_7"/>
          <p:cNvPicPr/>
          <p:nvPr/>
        </p:nvPicPr>
        <p:blipFill>
          <a:blip r:embed="rId3">
            <a:lum bright="70000" contrast="-7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6" t="14098" r="30440" b="23071"/>
          <a:stretch>
            <a:fillRect/>
          </a:stretch>
        </p:blipFill>
        <p:spPr bwMode="auto">
          <a:xfrm>
            <a:off x="3184072" y="5450536"/>
            <a:ext cx="7508648" cy="316140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119641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Référentiel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4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10" name="ZoneTexte 9"/>
          <p:cNvSpPr txBox="1"/>
          <p:nvPr/>
        </p:nvSpPr>
        <p:spPr>
          <a:xfrm>
            <a:off x="1853595" y="2228055"/>
            <a:ext cx="10871805" cy="15799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457200" marR="0" lvl="0" indent="-45720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r-FR" sz="3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Chaque solide indéformable</a:t>
            </a:r>
            <a:r>
              <a:rPr kumimoji="0" lang="fr-FR" sz="32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 est lié à un référentiel constitué :</a:t>
            </a:r>
          </a:p>
          <a:p>
            <a:pPr marL="457200" marR="0" lvl="0" indent="-45720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fr-FR" sz="3200" baseline="0" dirty="0" smtClean="0"/>
              <a:t>D’un repère dans le temps</a:t>
            </a:r>
          </a:p>
          <a:p>
            <a:pPr marL="457200" marR="0" lvl="0" indent="-45720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fr-FR" sz="3200" dirty="0" smtClean="0"/>
              <a:t>D’un repère dans l’espace : repère orthonormé direct</a:t>
            </a:r>
            <a:endParaRPr lang="fr-FR" sz="3200" baseline="0" dirty="0" smtClean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1814" y="4123667"/>
            <a:ext cx="4339771" cy="3569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4056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Mouvement relatif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5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pic>
        <p:nvPicPr>
          <p:cNvPr id="11" name="Image 10" descr="Fig_0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665" y="1750974"/>
            <a:ext cx="8668665" cy="21716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" name="Group 520"/>
          <p:cNvGrpSpPr>
            <a:grpSpLocks/>
          </p:cNvGrpSpPr>
          <p:nvPr/>
        </p:nvGrpSpPr>
        <p:grpSpPr bwMode="auto">
          <a:xfrm>
            <a:off x="2715569" y="5260124"/>
            <a:ext cx="9066855" cy="3470743"/>
            <a:chOff x="2822" y="5626"/>
            <a:chExt cx="7295" cy="2778"/>
          </a:xfrm>
        </p:grpSpPr>
        <p:pic>
          <p:nvPicPr>
            <p:cNvPr id="13" name="Picture 38" descr="train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8" y="6202"/>
              <a:ext cx="6191" cy="2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 Box 39"/>
            <p:cNvSpPr txBox="1">
              <a:spLocks noChangeAspect="1" noChangeArrowheads="1"/>
            </p:cNvSpPr>
            <p:nvPr/>
          </p:nvSpPr>
          <p:spPr bwMode="auto">
            <a:xfrm>
              <a:off x="3321" y="5626"/>
              <a:ext cx="2854" cy="50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rot="0" vert="horz" wrap="square" lIns="36000" tIns="0" rIns="36000" bIns="2160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fr-FR" sz="1600">
                  <a:effectLst/>
                  <a:latin typeface="Arial" charset="0"/>
                  <a:ea typeface="Times New Roman" charset="0"/>
                  <a:cs typeface="Times" charset="0"/>
                </a:rPr>
                <a:t>Déplacement du wagon par rapport à la  terre</a:t>
              </a:r>
            </a:p>
          </p:txBody>
        </p:sp>
        <p:cxnSp>
          <p:nvCxnSpPr>
            <p:cNvPr id="15" name="Line 40"/>
            <p:cNvCxnSpPr>
              <a:cxnSpLocks noChangeAspect="1" noChangeShapeType="1"/>
            </p:cNvCxnSpPr>
            <p:nvPr/>
          </p:nvCxnSpPr>
          <p:spPr bwMode="auto">
            <a:xfrm flipH="1">
              <a:off x="2822" y="5863"/>
              <a:ext cx="49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" name="Text Box 41"/>
            <p:cNvSpPr txBox="1">
              <a:spLocks noChangeArrowheads="1"/>
            </p:cNvSpPr>
            <p:nvPr/>
          </p:nvSpPr>
          <p:spPr bwMode="auto">
            <a:xfrm>
              <a:off x="6765" y="5626"/>
              <a:ext cx="2852" cy="499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36000" tIns="0" rIns="36000" bIns="2160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fr-FR" sz="1600">
                  <a:effectLst/>
                  <a:latin typeface="Arial" charset="0"/>
                  <a:ea typeface="Times New Roman" charset="0"/>
                  <a:cs typeface="Times" charset="0"/>
                </a:rPr>
                <a:t>Déplacement du voyageur par rapport au wagon</a:t>
              </a:r>
            </a:p>
          </p:txBody>
        </p:sp>
        <p:cxnSp>
          <p:nvCxnSpPr>
            <p:cNvPr id="17" name="Line 42"/>
            <p:cNvCxnSpPr>
              <a:cxnSpLocks noChangeAspect="1" noChangeShapeType="1"/>
            </p:cNvCxnSpPr>
            <p:nvPr/>
          </p:nvCxnSpPr>
          <p:spPr bwMode="auto">
            <a:xfrm>
              <a:off x="9625" y="5863"/>
              <a:ext cx="49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8" name="ZoneTexte 17"/>
          <p:cNvSpPr txBox="1"/>
          <p:nvPr/>
        </p:nvSpPr>
        <p:spPr>
          <a:xfrm>
            <a:off x="632854" y="1148548"/>
            <a:ext cx="5388429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457200" marR="0" indent="-4572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</a:pPr>
            <a:r>
              <a:rPr kumimoji="0" lang="fr-FR" sz="3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Référence Fixe</a:t>
            </a:r>
            <a:endParaRPr kumimoji="0" lang="fr-FR" sz="3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sp>
        <p:nvSpPr>
          <p:cNvPr id="19" name="ZoneTexte 18"/>
          <p:cNvSpPr txBox="1"/>
          <p:nvPr/>
        </p:nvSpPr>
        <p:spPr>
          <a:xfrm>
            <a:off x="881741" y="4372439"/>
            <a:ext cx="5388429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457200" marR="0" indent="-4572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</a:pPr>
            <a:r>
              <a:rPr kumimoji="0" lang="fr-FR" sz="3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Référence Mobile</a:t>
            </a:r>
            <a:endParaRPr kumimoji="0" lang="fr-FR" sz="3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75040187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Mouvements d’un solide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6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2" name="ZoneTexte 1"/>
          <p:cNvSpPr txBox="1"/>
          <p:nvPr/>
        </p:nvSpPr>
        <p:spPr>
          <a:xfrm>
            <a:off x="1885197" y="2107096"/>
            <a:ext cx="9557659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r-FR" sz="3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Dans</a:t>
            </a:r>
            <a:r>
              <a:rPr kumimoji="0" lang="fr-FR" sz="32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 l’espace, il est possible de décrire </a:t>
            </a:r>
            <a:r>
              <a:rPr kumimoji="0" lang="fr-FR" sz="3200" b="0" i="0" u="none" strike="noStrike" cap="none" spc="0" normalizeH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6 mouvements </a:t>
            </a:r>
            <a:endParaRPr kumimoji="0" lang="fr-FR" sz="3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grpSp>
        <p:nvGrpSpPr>
          <p:cNvPr id="16" name="Group 63"/>
          <p:cNvGrpSpPr>
            <a:grpSpLocks/>
          </p:cNvGrpSpPr>
          <p:nvPr/>
        </p:nvGrpSpPr>
        <p:grpSpPr bwMode="auto">
          <a:xfrm>
            <a:off x="5250498" y="4167187"/>
            <a:ext cx="5248773" cy="3667024"/>
            <a:chOff x="4715" y="11045"/>
            <a:chExt cx="6591" cy="3736"/>
          </a:xfrm>
        </p:grpSpPr>
        <p:grpSp>
          <p:nvGrpSpPr>
            <p:cNvPr id="17" name="Group 64"/>
            <p:cNvGrpSpPr>
              <a:grpSpLocks/>
            </p:cNvGrpSpPr>
            <p:nvPr/>
          </p:nvGrpSpPr>
          <p:grpSpPr bwMode="auto">
            <a:xfrm>
              <a:off x="9566" y="12556"/>
              <a:ext cx="1740" cy="1338"/>
              <a:chOff x="9566" y="12556"/>
              <a:chExt cx="1740" cy="1338"/>
            </a:xfrm>
          </p:grpSpPr>
          <p:cxnSp>
            <p:nvCxnSpPr>
              <p:cNvPr id="29" name="Line 65"/>
              <p:cNvCxnSpPr>
                <a:cxnSpLocks noChangeShapeType="1"/>
              </p:cNvCxnSpPr>
              <p:nvPr/>
            </p:nvCxnSpPr>
            <p:spPr bwMode="auto">
              <a:xfrm flipH="1" flipV="1">
                <a:off x="9566" y="13114"/>
                <a:ext cx="1103" cy="425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 type="stealth" w="med" len="lg"/>
                <a:tailEnd type="none" w="med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cxnSp>
          <p:sp>
            <p:nvSpPr>
              <p:cNvPr id="30" name="Rectangle 29"/>
              <p:cNvSpPr>
                <a:spLocks noChangeArrowheads="1"/>
              </p:cNvSpPr>
              <p:nvPr/>
            </p:nvSpPr>
            <p:spPr bwMode="auto">
              <a:xfrm>
                <a:off x="10441" y="13451"/>
                <a:ext cx="865" cy="44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0" tIns="0" rIns="0" bIns="0" anchor="t" anchorCtr="0" upright="1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fr-FR" sz="1000">
                    <a:solidFill>
                      <a:srgbClr val="FF0000"/>
                    </a:solidFill>
                    <a:effectLst/>
                    <a:latin typeface="Rockwell" charset="0"/>
                    <a:ea typeface="Times New Roman" charset="0"/>
                    <a:cs typeface="Times" charset="0"/>
                  </a:rPr>
                  <a:t>Ty</a:t>
                </a:r>
                <a:endParaRPr lang="fr-FR" sz="1200">
                  <a:effectLst/>
                  <a:latin typeface="Arial" charset="0"/>
                  <a:ea typeface="Times New Roman" charset="0"/>
                  <a:cs typeface="Times" charset="0"/>
                </a:endParaRPr>
              </a:p>
            </p:txBody>
          </p:sp>
          <p:sp>
            <p:nvSpPr>
              <p:cNvPr id="31" name="Arc 67"/>
              <p:cNvSpPr>
                <a:spLocks/>
              </p:cNvSpPr>
              <p:nvPr/>
            </p:nvSpPr>
            <p:spPr bwMode="auto">
              <a:xfrm>
                <a:off x="9911" y="12907"/>
                <a:ext cx="758" cy="787"/>
              </a:xfrm>
              <a:custGeom>
                <a:avLst/>
                <a:gdLst>
                  <a:gd name="G0" fmla="+- 21600 0 0"/>
                  <a:gd name="G1" fmla="+- 21600 0 0"/>
                  <a:gd name="G2" fmla="+- 21600 0 0"/>
                  <a:gd name="T0" fmla="*/ 18732 w 41429"/>
                  <a:gd name="T1" fmla="*/ 43009 h 43009"/>
                  <a:gd name="T2" fmla="*/ 41429 w 41429"/>
                  <a:gd name="T3" fmla="*/ 13033 h 43009"/>
                  <a:gd name="T4" fmla="*/ 21600 w 41429"/>
                  <a:gd name="T5" fmla="*/ 21600 h 430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429" h="43009" fill="none" extrusionOk="0">
                    <a:moveTo>
                      <a:pt x="18732" y="43008"/>
                    </a:moveTo>
                    <a:cubicBezTo>
                      <a:pt x="8006" y="41571"/>
                      <a:pt x="0" y="32420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0217" y="0"/>
                      <a:pt x="38010" y="5122"/>
                      <a:pt x="41428" y="13033"/>
                    </a:cubicBezTo>
                  </a:path>
                  <a:path w="41429" h="43009" stroke="0" extrusionOk="0">
                    <a:moveTo>
                      <a:pt x="18732" y="43008"/>
                    </a:moveTo>
                    <a:cubicBezTo>
                      <a:pt x="8006" y="41571"/>
                      <a:pt x="0" y="32420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0217" y="0"/>
                      <a:pt x="38010" y="5122"/>
                      <a:pt x="41428" y="13033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FF0000"/>
                </a:solidFill>
                <a:round/>
                <a:headEnd type="stealth" w="med" len="med"/>
                <a:tailEnd type="stealth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32" name="Rectangle 31"/>
              <p:cNvSpPr>
                <a:spLocks noChangeArrowheads="1"/>
              </p:cNvSpPr>
              <p:nvPr/>
            </p:nvSpPr>
            <p:spPr bwMode="auto">
              <a:xfrm>
                <a:off x="10167" y="12556"/>
                <a:ext cx="865" cy="44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0" tIns="0" rIns="0" bIns="0" anchor="t" anchorCtr="0" upright="1">
                <a:noAutofit/>
              </a:bodyPr>
              <a:lstStyle/>
              <a:p>
                <a:pPr marL="342900" lvl="0" indent="-342900" algn="just">
                  <a:spcBef>
                    <a:spcPts val="1200"/>
                  </a:spcBef>
                  <a:spcAft>
                    <a:spcPts val="300"/>
                  </a:spcAft>
                  <a:buFont typeface="+mj-lt"/>
                  <a:buAutoNum type="romanUcPeriod"/>
                  <a:tabLst>
                    <a:tab pos="274320" algn="l"/>
                  </a:tabLst>
                </a:pPr>
                <a:r>
                  <a:rPr lang="x-none" sz="1000" b="1" kern="1600">
                    <a:effectLst/>
                    <a:latin typeface="Arial" charset="0"/>
                    <a:cs typeface="Times New Roman" charset="0"/>
                  </a:rPr>
                  <a:t>Ry</a:t>
                </a:r>
                <a:endParaRPr lang="fr-FR" sz="1400" b="1" kern="1600">
                  <a:effectLst/>
                  <a:latin typeface="Arial" charset="0"/>
                  <a:cs typeface="Times New Roman" charset="0"/>
                </a:endParaRPr>
              </a:p>
            </p:txBody>
          </p:sp>
        </p:grpSp>
        <p:grpSp>
          <p:nvGrpSpPr>
            <p:cNvPr id="18" name="Group 69"/>
            <p:cNvGrpSpPr>
              <a:grpSpLocks/>
            </p:cNvGrpSpPr>
            <p:nvPr/>
          </p:nvGrpSpPr>
          <p:grpSpPr bwMode="auto">
            <a:xfrm>
              <a:off x="4715" y="13343"/>
              <a:ext cx="1775" cy="1438"/>
              <a:chOff x="4715" y="13343"/>
              <a:chExt cx="1775" cy="1438"/>
            </a:xfrm>
          </p:grpSpPr>
          <p:cxnSp>
            <p:nvCxnSpPr>
              <p:cNvPr id="25" name="Line 70"/>
              <p:cNvCxnSpPr>
                <a:cxnSpLocks noChangeShapeType="1"/>
              </p:cNvCxnSpPr>
              <p:nvPr/>
            </p:nvCxnSpPr>
            <p:spPr bwMode="auto">
              <a:xfrm flipV="1">
                <a:off x="5580" y="13652"/>
                <a:ext cx="910" cy="568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 type="stealth" w="med" len="lg"/>
                <a:tailEnd type="none" w="med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cxnSp>
          <p:sp>
            <p:nvSpPr>
              <p:cNvPr id="26" name="Arc 71"/>
              <p:cNvSpPr>
                <a:spLocks/>
              </p:cNvSpPr>
              <p:nvPr/>
            </p:nvSpPr>
            <p:spPr bwMode="auto">
              <a:xfrm>
                <a:off x="5306" y="13664"/>
                <a:ext cx="729" cy="674"/>
              </a:xfrm>
              <a:custGeom>
                <a:avLst/>
                <a:gdLst>
                  <a:gd name="G0" fmla="+- 21600 0 0"/>
                  <a:gd name="G1" fmla="+- 21600 0 0"/>
                  <a:gd name="G2" fmla="+- 21600 0 0"/>
                  <a:gd name="T0" fmla="*/ 2889 w 43200"/>
                  <a:gd name="T1" fmla="*/ 32392 h 32998"/>
                  <a:gd name="T2" fmla="*/ 39948 w 43200"/>
                  <a:gd name="T3" fmla="*/ 32998 h 32998"/>
                  <a:gd name="T4" fmla="*/ 21600 w 43200"/>
                  <a:gd name="T5" fmla="*/ 21600 h 32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200" h="32998" fill="none" extrusionOk="0">
                    <a:moveTo>
                      <a:pt x="2889" y="32391"/>
                    </a:moveTo>
                    <a:cubicBezTo>
                      <a:pt x="996" y="29110"/>
                      <a:pt x="0" y="25388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199" y="25628"/>
                      <a:pt x="42073" y="29576"/>
                      <a:pt x="39947" y="32997"/>
                    </a:cubicBezTo>
                  </a:path>
                  <a:path w="43200" h="32998" stroke="0" extrusionOk="0">
                    <a:moveTo>
                      <a:pt x="2889" y="32391"/>
                    </a:moveTo>
                    <a:cubicBezTo>
                      <a:pt x="996" y="29110"/>
                      <a:pt x="0" y="25388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199" y="25628"/>
                      <a:pt x="42073" y="29576"/>
                      <a:pt x="39947" y="32997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FF0000"/>
                </a:solidFill>
                <a:round/>
                <a:headEnd type="stealth" w="med" len="med"/>
                <a:tailEnd type="stealth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7" name="Rectangle 26"/>
              <p:cNvSpPr>
                <a:spLocks noChangeArrowheads="1"/>
              </p:cNvSpPr>
              <p:nvPr/>
            </p:nvSpPr>
            <p:spPr bwMode="auto">
              <a:xfrm>
                <a:off x="5170" y="14338"/>
                <a:ext cx="865" cy="44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0" tIns="0" rIns="0" bIns="0" anchor="t" anchorCtr="0" upright="1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fr-FR" sz="1000">
                    <a:solidFill>
                      <a:srgbClr val="FF0000"/>
                    </a:solidFill>
                    <a:effectLst/>
                    <a:latin typeface="Rockwell" charset="0"/>
                    <a:ea typeface="Times New Roman" charset="0"/>
                    <a:cs typeface="Times" charset="0"/>
                  </a:rPr>
                  <a:t>Tx</a:t>
                </a:r>
                <a:endParaRPr lang="fr-FR" sz="1200">
                  <a:effectLst/>
                  <a:latin typeface="Arial" charset="0"/>
                  <a:ea typeface="Times New Roman" charset="0"/>
                  <a:cs typeface="Times" charset="0"/>
                </a:endParaRPr>
              </a:p>
            </p:txBody>
          </p:sp>
          <p:sp>
            <p:nvSpPr>
              <p:cNvPr id="28" name="Rectangle 27"/>
              <p:cNvSpPr>
                <a:spLocks noChangeArrowheads="1"/>
              </p:cNvSpPr>
              <p:nvPr/>
            </p:nvSpPr>
            <p:spPr bwMode="auto">
              <a:xfrm>
                <a:off x="4715" y="13343"/>
                <a:ext cx="865" cy="44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0" tIns="0" rIns="0" bIns="0" anchor="t" anchorCtr="0" upright="1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fr-FR" sz="1000">
                    <a:solidFill>
                      <a:srgbClr val="FF0000"/>
                    </a:solidFill>
                    <a:effectLst/>
                    <a:latin typeface="Rockwell" charset="0"/>
                    <a:ea typeface="Times New Roman" charset="0"/>
                    <a:cs typeface="Times" charset="0"/>
                  </a:rPr>
                  <a:t>Rx</a:t>
                </a:r>
                <a:endParaRPr lang="fr-FR" sz="1200">
                  <a:effectLst/>
                  <a:latin typeface="Arial" charset="0"/>
                  <a:ea typeface="Times New Roman" charset="0"/>
                  <a:cs typeface="Times" charset="0"/>
                </a:endParaRPr>
              </a:p>
            </p:txBody>
          </p:sp>
        </p:grpSp>
        <p:grpSp>
          <p:nvGrpSpPr>
            <p:cNvPr id="19" name="Group 74"/>
            <p:cNvGrpSpPr>
              <a:grpSpLocks/>
            </p:cNvGrpSpPr>
            <p:nvPr/>
          </p:nvGrpSpPr>
          <p:grpSpPr bwMode="auto">
            <a:xfrm>
              <a:off x="7763" y="11045"/>
              <a:ext cx="1469" cy="1419"/>
              <a:chOff x="7763" y="11045"/>
              <a:chExt cx="1469" cy="1419"/>
            </a:xfrm>
          </p:grpSpPr>
          <p:cxnSp>
            <p:nvCxnSpPr>
              <p:cNvPr id="21" name="Line 75"/>
              <p:cNvCxnSpPr>
                <a:cxnSpLocks noChangeShapeType="1"/>
              </p:cNvCxnSpPr>
              <p:nvPr/>
            </p:nvCxnSpPr>
            <p:spPr bwMode="auto">
              <a:xfrm flipH="1">
                <a:off x="8267" y="11404"/>
                <a:ext cx="0" cy="106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 type="stealth" w="med" len="lg"/>
                <a:tailEnd type="none" w="med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cxnSp>
          <p:sp>
            <p:nvSpPr>
              <p:cNvPr id="22" name="Arc 76"/>
              <p:cNvSpPr>
                <a:spLocks/>
              </p:cNvSpPr>
              <p:nvPr/>
            </p:nvSpPr>
            <p:spPr bwMode="auto">
              <a:xfrm>
                <a:off x="7852" y="11684"/>
                <a:ext cx="883" cy="453"/>
              </a:xfrm>
              <a:custGeom>
                <a:avLst/>
                <a:gdLst>
                  <a:gd name="G0" fmla="+- 21600 0 0"/>
                  <a:gd name="G1" fmla="+- 21600 0 0"/>
                  <a:gd name="G2" fmla="+- 21600 0 0"/>
                  <a:gd name="T0" fmla="*/ 18732 w 43200"/>
                  <a:gd name="T1" fmla="*/ 43009 h 43009"/>
                  <a:gd name="T2" fmla="*/ 39705 w 43200"/>
                  <a:gd name="T3" fmla="*/ 33379 h 43009"/>
                  <a:gd name="T4" fmla="*/ 21600 w 43200"/>
                  <a:gd name="T5" fmla="*/ 21600 h 430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200" h="43009" fill="none" extrusionOk="0">
                    <a:moveTo>
                      <a:pt x="18732" y="43008"/>
                    </a:moveTo>
                    <a:cubicBezTo>
                      <a:pt x="8006" y="41571"/>
                      <a:pt x="0" y="32420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199" y="25781"/>
                      <a:pt x="41986" y="29873"/>
                      <a:pt x="39705" y="33379"/>
                    </a:cubicBezTo>
                  </a:path>
                  <a:path w="43200" h="43009" stroke="0" extrusionOk="0">
                    <a:moveTo>
                      <a:pt x="18732" y="43008"/>
                    </a:moveTo>
                    <a:cubicBezTo>
                      <a:pt x="8006" y="41571"/>
                      <a:pt x="0" y="32420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199" y="25781"/>
                      <a:pt x="41986" y="29873"/>
                      <a:pt x="39705" y="33379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FF0000"/>
                </a:solidFill>
                <a:round/>
                <a:headEnd type="stealth" w="med" len="med"/>
                <a:tailEnd type="stealth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23" name="Rectangle 22"/>
              <p:cNvSpPr>
                <a:spLocks noChangeArrowheads="1"/>
              </p:cNvSpPr>
              <p:nvPr/>
            </p:nvSpPr>
            <p:spPr bwMode="auto">
              <a:xfrm>
                <a:off x="8367" y="11404"/>
                <a:ext cx="865" cy="44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0" tIns="0" rIns="0" bIns="0" anchor="t" anchorCtr="0" upright="1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fr-FR" sz="1000">
                    <a:solidFill>
                      <a:srgbClr val="FF0000"/>
                    </a:solidFill>
                    <a:effectLst/>
                    <a:latin typeface="Rockwell" charset="0"/>
                    <a:ea typeface="Times New Roman" charset="0"/>
                    <a:cs typeface="Times" charset="0"/>
                  </a:rPr>
                  <a:t>Rz</a:t>
                </a:r>
                <a:endParaRPr lang="fr-FR" sz="1200">
                  <a:effectLst/>
                  <a:latin typeface="Arial" charset="0"/>
                  <a:ea typeface="Times New Roman" charset="0"/>
                  <a:cs typeface="Times" charset="0"/>
                </a:endParaRPr>
              </a:p>
            </p:txBody>
          </p:sp>
          <p:sp>
            <p:nvSpPr>
              <p:cNvPr id="24" name="Rectangle 23"/>
              <p:cNvSpPr>
                <a:spLocks noChangeArrowheads="1"/>
              </p:cNvSpPr>
              <p:nvPr/>
            </p:nvSpPr>
            <p:spPr bwMode="auto">
              <a:xfrm>
                <a:off x="7763" y="11045"/>
                <a:ext cx="865" cy="44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0" tIns="0" rIns="0" bIns="0" anchor="t" anchorCtr="0" upright="1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fr-FR" sz="1000">
                    <a:solidFill>
                      <a:srgbClr val="FF0000"/>
                    </a:solidFill>
                    <a:effectLst/>
                    <a:latin typeface="Rockwell" charset="0"/>
                    <a:ea typeface="Times New Roman" charset="0"/>
                    <a:cs typeface="Times" charset="0"/>
                  </a:rPr>
                  <a:t>Tz</a:t>
                </a:r>
                <a:endParaRPr lang="fr-FR" sz="1200">
                  <a:effectLst/>
                  <a:latin typeface="Arial" charset="0"/>
                  <a:ea typeface="Times New Roman" charset="0"/>
                  <a:cs typeface="Times" charset="0"/>
                </a:endParaRPr>
              </a:p>
            </p:txBody>
          </p:sp>
        </p:grpSp>
        <p:pic>
          <p:nvPicPr>
            <p:cNvPr id="20" name="Picture 79" descr="BD05692_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72" y="11337"/>
              <a:ext cx="4569" cy="2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2269698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Mouvements d’un solide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7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Mouvement de translation</a:t>
            </a:r>
            <a:endParaRPr sz="2800" dirty="0"/>
          </a:p>
        </p:txBody>
      </p:sp>
      <p:pic>
        <p:nvPicPr>
          <p:cNvPr id="9" name="Image 8" descr="image1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9717" y="2492284"/>
            <a:ext cx="6717180" cy="148517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ZoneTexte 1"/>
          <p:cNvSpPr txBox="1"/>
          <p:nvPr/>
        </p:nvSpPr>
        <p:spPr>
          <a:xfrm>
            <a:off x="1812471" y="1751718"/>
            <a:ext cx="5388429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457200" marR="0" indent="-4572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</a:pPr>
            <a:r>
              <a:rPr kumimoji="0" lang="fr-FR" sz="3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Translation rectiligne</a:t>
            </a:r>
            <a:endParaRPr kumimoji="0" lang="fr-FR" sz="3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1839685" y="4364354"/>
            <a:ext cx="5388429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457200" marR="0" indent="-4572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</a:pPr>
            <a:r>
              <a:rPr kumimoji="0" lang="fr-FR" sz="3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Translation curviligne</a:t>
            </a:r>
            <a:endParaRPr kumimoji="0" lang="fr-FR" sz="3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1839685" y="6541325"/>
            <a:ext cx="5388429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457200" marR="0" indent="-4572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</a:pPr>
            <a:r>
              <a:rPr kumimoji="0" lang="fr-FR" sz="3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Translation circulaire</a:t>
            </a:r>
            <a:endParaRPr kumimoji="0" lang="fr-FR" sz="3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pic>
        <p:nvPicPr>
          <p:cNvPr id="14" name="Image 1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835" y="4370895"/>
            <a:ext cx="4863465" cy="21704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Image 14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900" y="6849779"/>
            <a:ext cx="2525849" cy="22561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529417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Mouvements d’un solide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8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Mouvement de rotation</a:t>
            </a:r>
            <a:endParaRPr sz="2800" dirty="0"/>
          </a:p>
        </p:txBody>
      </p:sp>
      <p:sp>
        <p:nvSpPr>
          <p:cNvPr id="2" name="ZoneTexte 1"/>
          <p:cNvSpPr txBox="1"/>
          <p:nvPr/>
        </p:nvSpPr>
        <p:spPr>
          <a:xfrm>
            <a:off x="1812471" y="1751718"/>
            <a:ext cx="5388429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457200" marR="0" indent="-4572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</a:pPr>
            <a:r>
              <a:rPr lang="fr-FR" sz="3200" dirty="0" smtClean="0"/>
              <a:t>Rotation autour d’un axe</a:t>
            </a:r>
            <a:endParaRPr kumimoji="0" lang="fr-FR" sz="3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250" y="3826328"/>
            <a:ext cx="5275084" cy="3472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42963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Changement de repère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9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Mouvement de rotation</a:t>
            </a:r>
            <a:endParaRPr sz="2800" dirty="0"/>
          </a:p>
        </p:txBody>
      </p:sp>
      <p:pic>
        <p:nvPicPr>
          <p:cNvPr id="10" name="Image 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521" y="2557490"/>
            <a:ext cx="4832758" cy="35787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3855549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Gill Sans"/>
        <a:ea typeface="Gill Sans"/>
        <a:cs typeface="Gill Sans"/>
      </a:majorFont>
      <a:minorFont>
        <a:latin typeface="Gill Sans"/>
        <a:ea typeface="Gill Sans"/>
        <a:cs typeface="Gill San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Gill Sans"/>
        <a:ea typeface="Gill Sans"/>
        <a:cs typeface="Gill Sans"/>
      </a:majorFont>
      <a:minorFont>
        <a:latin typeface="Gill Sans"/>
        <a:ea typeface="Gill Sans"/>
        <a:cs typeface="Gill San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920</TotalTime>
  <Words>443</Words>
  <Application>Microsoft Macintosh PowerPoint</Application>
  <PresentationFormat>Personnalisé</PresentationFormat>
  <Paragraphs>183</Paragraphs>
  <Slides>27</Slides>
  <Notes>17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27</vt:i4>
      </vt:variant>
    </vt:vector>
  </HeadingPairs>
  <TitlesOfParts>
    <vt:vector size="37" baseType="lpstr">
      <vt:lpstr>Cambria Math</vt:lpstr>
      <vt:lpstr>Gill Sans</vt:lpstr>
      <vt:lpstr>Helvetica</vt:lpstr>
      <vt:lpstr>Lucida Grande</vt:lpstr>
      <vt:lpstr>Rockwell</vt:lpstr>
      <vt:lpstr>Symbol</vt:lpstr>
      <vt:lpstr>Times</vt:lpstr>
      <vt:lpstr>Times New Roman</vt:lpstr>
      <vt:lpstr>Arial</vt:lpstr>
      <vt:lpstr>White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cp:lastModifiedBy>Morgane Bauer</cp:lastModifiedBy>
  <cp:revision>99</cp:revision>
  <dcterms:modified xsi:type="dcterms:W3CDTF">2016-11-21T22:55:45Z</dcterms:modified>
</cp:coreProperties>
</file>