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  <p:embeddedFont>
      <p:font typeface="Alegreya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9EEABB6-C7BA-4098-85FC-B5FDF5A9F2E4}">
  <a:tblStyle styleId="{79EEABB6-C7BA-4098-85FC-B5FDF5A9F2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legreya-regular.fnt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33" Type="http://schemas.openxmlformats.org/officeDocument/2006/relationships/font" Target="fonts/Alegreya-italic.fntdata"/><Relationship Id="rId10" Type="http://schemas.openxmlformats.org/officeDocument/2006/relationships/slide" Target="slides/slide4.xml"/><Relationship Id="rId32" Type="http://schemas.openxmlformats.org/officeDocument/2006/relationships/font" Target="fonts/Alegrey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Alegreya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2b869cdb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2b869cdb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e8503de5_3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ce8503de5_3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ce8503de5_3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ce8503de5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eaeeecf7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feaeeecf7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2b869cd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2b869cd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e8503de5_3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ce8503de5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cea79078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cea79078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064cd916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064cd916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e8503de5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e8503de5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e8503de5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e8503de5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cdafc8f7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cdafc8f7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e8503d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ce8503d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ce8503de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ce8503de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ce8503de5_3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ce8503de5_3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feaeeecf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feaeeecf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00350" y="94540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TPE: “The Blind Glasses”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2571745"/>
            <a:ext cx="3054600" cy="13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RUIZ DE </a:t>
            </a:r>
            <a:r>
              <a:rPr lang="es"/>
              <a:t>CHÁVEZ Natalia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TÉLLEZ Saïd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FRANCO Adrian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LUCIANI Sebastien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76200"/>
            <a:ext cx="8687875" cy="48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Les composants du système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Microcontrôleur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Câblage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 / 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Support physique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Boîtes de connections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850" y="908075"/>
            <a:ext cx="1663675" cy="16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525" y="2392625"/>
            <a:ext cx="1427175" cy="14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8625" y="2903275"/>
            <a:ext cx="1854550" cy="18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Connections et circuits électriques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0150"/>
            <a:ext cx="5230474" cy="39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299" y="1515650"/>
            <a:ext cx="3456326" cy="21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7638025" y="3237375"/>
            <a:ext cx="1307700" cy="54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447" y="8525"/>
            <a:ext cx="3828950" cy="50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>
            <p:ph type="title"/>
          </p:nvPr>
        </p:nvSpPr>
        <p:spPr>
          <a:xfrm>
            <a:off x="6369113" y="1349988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Programmation</a:t>
            </a:r>
            <a:endParaRPr/>
          </a:p>
        </p:txBody>
      </p:sp>
      <p:cxnSp>
        <p:nvCxnSpPr>
          <p:cNvPr id="150" name="Google Shape;150;p25"/>
          <p:cNvCxnSpPr/>
          <p:nvPr/>
        </p:nvCxnSpPr>
        <p:spPr>
          <a:xfrm>
            <a:off x="5942100" y="2260425"/>
            <a:ext cx="0" cy="17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5"/>
          <p:cNvCxnSpPr/>
          <p:nvPr/>
        </p:nvCxnSpPr>
        <p:spPr>
          <a:xfrm>
            <a:off x="5942100" y="2873025"/>
            <a:ext cx="0" cy="11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4939500" y="7242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Conclusion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75" y="214438"/>
            <a:ext cx="3532251" cy="471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8675"/>
            <a:ext cx="6910475" cy="38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7" y="-327669"/>
            <a:ext cx="9044225" cy="50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>
            <p:ph type="title"/>
          </p:nvPr>
        </p:nvSpPr>
        <p:spPr>
          <a:xfrm>
            <a:off x="588800" y="144275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Merci pour votre attention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 rot="-5400000">
            <a:off x="-221850" y="1476600"/>
            <a:ext cx="2634000" cy="219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Sommaire</a:t>
            </a:r>
            <a:endParaRPr sz="6000"/>
          </a:p>
        </p:txBody>
      </p:sp>
      <p:sp>
        <p:nvSpPr>
          <p:cNvPr id="70" name="Google Shape;70;p14"/>
          <p:cNvSpPr/>
          <p:nvPr/>
        </p:nvSpPr>
        <p:spPr>
          <a:xfrm>
            <a:off x="1887300" y="0"/>
            <a:ext cx="303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685525" y="347825"/>
            <a:ext cx="5173200" cy="4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Introduction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</a:rPr>
              <a:t>Ø</a:t>
            </a:r>
            <a:r>
              <a:rPr lang="e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" sz="1700">
                <a:solidFill>
                  <a:schemeClr val="dk1"/>
                </a:solidFill>
              </a:rPr>
              <a:t>Thème et P</a:t>
            </a:r>
            <a:r>
              <a:rPr lang="es" sz="1700">
                <a:solidFill>
                  <a:schemeClr val="dk1"/>
                </a:solidFill>
              </a:rPr>
              <a:t>roblématique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</a:rPr>
              <a:t>Ø</a:t>
            </a:r>
            <a:r>
              <a:rPr lang="e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" sz="1700">
                <a:solidFill>
                  <a:schemeClr val="dk1"/>
                </a:solidFill>
              </a:rPr>
              <a:t>Nos Motivations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Parcours de recherche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Ø</a:t>
            </a:r>
            <a:r>
              <a:rPr lang="e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" sz="1700">
                <a:solidFill>
                  <a:schemeClr val="dk1"/>
                </a:solidFill>
              </a:rPr>
              <a:t>But du Projet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Ø</a:t>
            </a:r>
            <a:r>
              <a:rPr lang="e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" sz="1700">
                <a:solidFill>
                  <a:schemeClr val="dk1"/>
                </a:solidFill>
              </a:rPr>
              <a:t>Graphe des Interactions</a:t>
            </a:r>
            <a:r>
              <a:rPr lang="es" sz="1700">
                <a:solidFill>
                  <a:schemeClr val="dk1"/>
                </a:solidFill>
              </a:rPr>
              <a:t> et Fonctions Contraintes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Le Système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Ø</a:t>
            </a:r>
            <a:r>
              <a:rPr lang="e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" sz="1700">
                <a:solidFill>
                  <a:schemeClr val="dk1"/>
                </a:solidFill>
              </a:rPr>
              <a:t>Les Composants du Système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Ø</a:t>
            </a:r>
            <a:r>
              <a:rPr lang="e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" sz="1700">
                <a:solidFill>
                  <a:schemeClr val="dk1"/>
                </a:solidFill>
              </a:rPr>
              <a:t>Ensemble des Connections Électriques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Ø</a:t>
            </a:r>
            <a:r>
              <a:rPr lang="e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" sz="1700">
                <a:solidFill>
                  <a:schemeClr val="dk1"/>
                </a:solidFill>
              </a:rPr>
              <a:t>La Programmation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Conclusion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Thème et problématique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Thème du TPE pour les élèves de Sciences de l’ingénieur: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u="sng"/>
              <a:t>« Transports et Transferts »</a:t>
            </a:r>
            <a:endParaRPr b="1"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/>
              <a:t>Problématique:</a:t>
            </a:r>
            <a:endParaRPr b="1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/>
              <a:t>Comment faciliter le déplacement des handicapés visuels sans limiter aucune de leurs capacités?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Nos motivations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336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Motivation principale: Aider les non voyants.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Motivations </a:t>
            </a:r>
            <a:r>
              <a:rPr lang="es"/>
              <a:t>secondaires</a:t>
            </a:r>
            <a:r>
              <a:rPr lang="es"/>
              <a:t>: </a:t>
            </a:r>
            <a:r>
              <a:rPr lang="es"/>
              <a:t>Appliquer et adapter</a:t>
            </a:r>
            <a:r>
              <a:rPr lang="es"/>
              <a:t> la technologie au personnes non voyantes. 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875" y="2668200"/>
            <a:ext cx="3436958" cy="20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Graphe</a:t>
            </a:r>
            <a:r>
              <a:rPr lang="es"/>
              <a:t> des Interactions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307450" y="154375"/>
            <a:ext cx="2524800" cy="45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s" sz="1400">
                <a:latin typeface="Alegreya"/>
                <a:ea typeface="Alegreya"/>
                <a:cs typeface="Alegreya"/>
                <a:sym typeface="Alegreya"/>
              </a:rPr>
              <a:t>Fonction principale</a:t>
            </a:r>
            <a:r>
              <a:rPr lang="es" sz="1400">
                <a:latin typeface="Alegreya"/>
                <a:ea typeface="Alegreya"/>
                <a:cs typeface="Alegreya"/>
                <a:sym typeface="Alegreya"/>
              </a:rPr>
              <a:t>: Avertir l’utilisateur de la présence d’obstacles.</a:t>
            </a:r>
            <a:endParaRPr sz="1400">
              <a:latin typeface="Alegreya"/>
              <a:ea typeface="Alegreya"/>
              <a:cs typeface="Alegreya"/>
              <a:sym typeface="Alegrey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s" sz="1400">
                <a:latin typeface="Alegreya"/>
                <a:ea typeface="Alegreya"/>
                <a:cs typeface="Alegreya"/>
                <a:sym typeface="Alegreya"/>
              </a:rPr>
              <a:t>Fonction contrainte 1: </a:t>
            </a:r>
            <a:r>
              <a:rPr lang="es" sz="1400">
                <a:latin typeface="Alegreya"/>
                <a:ea typeface="Alegreya"/>
                <a:cs typeface="Alegreya"/>
                <a:sym typeface="Alegreya"/>
              </a:rPr>
              <a:t>Obtenir une réponse rapide et précise.</a:t>
            </a:r>
            <a:endParaRPr sz="1400">
              <a:latin typeface="Alegreya"/>
              <a:ea typeface="Alegreya"/>
              <a:cs typeface="Alegreya"/>
              <a:sym typeface="Alegrey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s" sz="1400">
                <a:latin typeface="Alegreya"/>
                <a:ea typeface="Alegreya"/>
                <a:cs typeface="Alegreya"/>
                <a:sym typeface="Alegreya"/>
              </a:rPr>
              <a:t>Fonction contrainte 2:  </a:t>
            </a:r>
            <a:r>
              <a:rPr lang="es" sz="1400">
                <a:latin typeface="Alegreya"/>
                <a:ea typeface="Alegreya"/>
                <a:cs typeface="Alegreya"/>
                <a:sym typeface="Alegreya"/>
              </a:rPr>
              <a:t>Système à simple utilisation.</a:t>
            </a:r>
            <a:endParaRPr sz="1400">
              <a:latin typeface="Alegreya"/>
              <a:ea typeface="Alegreya"/>
              <a:cs typeface="Alegreya"/>
              <a:sym typeface="Alegrey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s" sz="1400">
                <a:latin typeface="Alegreya"/>
                <a:ea typeface="Alegreya"/>
                <a:cs typeface="Alegreya"/>
                <a:sym typeface="Alegreya"/>
              </a:rPr>
              <a:t>Fonction contrainte 3:  </a:t>
            </a:r>
            <a:r>
              <a:rPr lang="es" sz="1400">
                <a:latin typeface="Alegreya"/>
                <a:ea typeface="Alegreya"/>
                <a:cs typeface="Alegreya"/>
                <a:sym typeface="Alegreya"/>
              </a:rPr>
              <a:t>Être léger et confortable </a:t>
            </a:r>
            <a:endParaRPr sz="1400">
              <a:latin typeface="Alegreya"/>
              <a:ea typeface="Alegreya"/>
              <a:cs typeface="Alegreya"/>
              <a:sym typeface="Alegrey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s" sz="1400">
                <a:latin typeface="Alegreya"/>
                <a:ea typeface="Alegreya"/>
                <a:cs typeface="Alegreya"/>
                <a:sym typeface="Alegreya"/>
              </a:rPr>
              <a:t>Fonction contrainte 4: </a:t>
            </a:r>
            <a:r>
              <a:rPr lang="es" sz="1400">
                <a:latin typeface="Alegreya"/>
                <a:ea typeface="Alegreya"/>
                <a:cs typeface="Alegreya"/>
                <a:sym typeface="Alegreya"/>
              </a:rPr>
              <a:t>Pouvoir détecter une grande variété d’obstacles (dans différents angles et proximités).</a:t>
            </a:r>
            <a:endParaRPr sz="1400">
              <a:latin typeface="Alegreya"/>
              <a:ea typeface="Alegreya"/>
              <a:cs typeface="Alegreya"/>
              <a:sym typeface="Alegrey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s" sz="1400">
                <a:latin typeface="Alegreya"/>
                <a:ea typeface="Alegreya"/>
                <a:cs typeface="Alegreya"/>
                <a:sym typeface="Alegreya"/>
              </a:rPr>
              <a:t>Fonction contrainte 5:  </a:t>
            </a:r>
            <a:r>
              <a:rPr lang="es" sz="1400">
                <a:latin typeface="Alegreya"/>
                <a:ea typeface="Alegreya"/>
                <a:cs typeface="Alegreya"/>
                <a:sym typeface="Alegreya"/>
              </a:rPr>
              <a:t>Résister aux températures extrêmes.</a:t>
            </a:r>
            <a:endParaRPr sz="14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9791" r="5648" t="18273"/>
          <a:stretch/>
        </p:blipFill>
        <p:spPr>
          <a:xfrm>
            <a:off x="311700" y="1147213"/>
            <a:ext cx="5806350" cy="315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8"/>
          <p:cNvGraphicFramePr/>
          <p:nvPr/>
        </p:nvGraphicFramePr>
        <p:xfrm>
          <a:off x="683800" y="342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{79EEABB6-C7BA-4098-85FC-B5FDF5A9F2E4}</a:tableStyleId>
              </a:tblPr>
              <a:tblGrid>
                <a:gridCol w="1555275"/>
                <a:gridCol w="1555275"/>
                <a:gridCol w="1555275"/>
                <a:gridCol w="1555275"/>
                <a:gridCol w="1555275"/>
              </a:tblGrid>
              <a:tr h="703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Fonctions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Définition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Critères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Niveaux d’appréciation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Flexibilité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</a:tr>
              <a:tr h="158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Fonction principale</a:t>
                      </a:r>
                      <a:endParaRPr b="1"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Avertir l’utilisateur de la présence d’obstacles.</a:t>
                      </a:r>
                      <a:endParaRPr b="1"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Niveau sonore des alertes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Alertes sous forme de vibrations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60 dB à 70dB - de 5 cm(sans isoler les sons extérieurs)</a:t>
                      </a:r>
                      <a:endParaRPr sz="1100">
                        <a:solidFill>
                          <a:schemeClr val="dk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Détection d’1m (vers l’avant et aux cotés)</a:t>
                      </a:r>
                      <a:r>
                        <a:rPr lang="es" sz="1000">
                          <a:solidFill>
                            <a:schemeClr val="dk1"/>
                          </a:solidFill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1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1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</a:tr>
              <a:tr h="83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FC1</a:t>
                      </a:r>
                      <a:endParaRPr b="1"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Obtenir une réponse rapide et précise.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Temps de réponse court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Maximum 0,08s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0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</a:tr>
              <a:tr h="60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FC2</a:t>
                      </a:r>
                      <a:endParaRPr b="1"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Système à simple utilisation.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Type d’avertissement clair (signal)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Intensité des vibrations et du niveau sonore en fonction de la position de l’obstacle.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1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19"/>
          <p:cNvGraphicFramePr/>
          <p:nvPr/>
        </p:nvGraphicFramePr>
        <p:xfrm>
          <a:off x="691350" y="11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{79EEABB6-C7BA-4098-85FC-B5FDF5A9F2E4}</a:tableStyleId>
              </a:tblPr>
              <a:tblGrid>
                <a:gridCol w="1495975"/>
                <a:gridCol w="1589775"/>
                <a:gridCol w="1589775"/>
                <a:gridCol w="1589775"/>
                <a:gridCol w="1589775"/>
              </a:tblGrid>
              <a:tr h="68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Fonctions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Définition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Critères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Niveaux d’appréciation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 u="sng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Flexibilité</a:t>
                      </a:r>
                      <a:endParaRPr b="1" sz="1200" u="sng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FC3</a:t>
                      </a:r>
                      <a:endParaRPr b="1"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Être léger et confortable</a:t>
                      </a:r>
                      <a:endParaRPr sz="1100">
                        <a:solidFill>
                          <a:schemeClr val="dk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Poids</a:t>
                      </a:r>
                      <a:endParaRPr sz="1100">
                        <a:solidFill>
                          <a:schemeClr val="dk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Nombre de </a:t>
                      </a: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composants limité</a:t>
                      </a: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 (3)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Masse </a:t>
                      </a: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 totale (Casque, ceinture et sac à dos): 1kg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(900 g sac+ceinture et 600 g le casque)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1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6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FC4</a:t>
                      </a:r>
                      <a:endParaRPr b="1"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Pouvoir détecter une grande variété d’obstacles (dans différents angles et proximités).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Types d’obstacles 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Liquides (devant, au sol) et solides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2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</a:tr>
              <a:tr h="109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FC5</a:t>
                      </a:r>
                      <a:endParaRPr b="1"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legreya"/>
                        <a:buChar char="➔"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Résister aux conditions climatiques Environnement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Type de protection IP</a:t>
                      </a:r>
                      <a:endParaRPr sz="1100">
                        <a:solidFill>
                          <a:schemeClr val="dk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Plastique, IP43 / IP53 / IP54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1</a:t>
                      </a:r>
                      <a:endParaRPr sz="11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60400" y="-862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Communication entre les composants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00" y="793025"/>
            <a:ext cx="7585301" cy="42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Fonctionnement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54750"/>
            <a:ext cx="6980674" cy="39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7600" y="60625"/>
            <a:ext cx="2160024" cy="121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