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Caveat"/>
      <p:regular r:id="rId11"/>
      <p:bold r:id="rId12"/>
    </p:embeddedFont>
    <p:embeddedFont>
      <p:font typeface="Indie Flower"/>
      <p:regular r:id="rId13"/>
    </p:embeddedFont>
    <p:embeddedFont>
      <p:font typeface="Century Schoolbook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aveat-regular.fntdata"/><Relationship Id="rId10" Type="http://schemas.openxmlformats.org/officeDocument/2006/relationships/slide" Target="slides/slide6.xml"/><Relationship Id="rId13" Type="http://schemas.openxmlformats.org/officeDocument/2006/relationships/font" Target="fonts/IndieFlower-regular.fntdata"/><Relationship Id="rId12" Type="http://schemas.openxmlformats.org/officeDocument/2006/relationships/font" Target="fonts/Cave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Schoolbook-bold.fntdata"/><Relationship Id="rId14" Type="http://schemas.openxmlformats.org/officeDocument/2006/relationships/font" Target="fonts/CenturySchoolbook-regular.fntdata"/><Relationship Id="rId17" Type="http://schemas.openxmlformats.org/officeDocument/2006/relationships/font" Target="fonts/CenturySchoolbook-boldItalic.fntdata"/><Relationship Id="rId16" Type="http://schemas.openxmlformats.org/officeDocument/2006/relationships/font" Target="fonts/CenturySchoolbook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d9ac7e5c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d9ac7e5c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d9ac7e5c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d9ac7e5c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d9ac7e5c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d9ac7e5c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d9ac7e5c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d9ac7e5c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d9ac7e5c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d9ac7e5c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AD1D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arduino wallpaper"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609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rot="-236797">
            <a:off x="2298923" y="966127"/>
            <a:ext cx="4546181" cy="32113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 rot="-225294">
            <a:off x="2524175" y="919162"/>
            <a:ext cx="3284551" cy="17257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200" u="sng">
                <a:solidFill>
                  <a:srgbClr val="434343"/>
                </a:solidFill>
                <a:latin typeface="Indie Flower"/>
                <a:ea typeface="Indie Flower"/>
                <a:cs typeface="Indie Flower"/>
                <a:sym typeface="Indie Flower"/>
              </a:rPr>
              <a:t>Casque intelligent pour aveugles.</a:t>
            </a:r>
            <a:endParaRPr b="1" sz="3200" u="sng">
              <a:solidFill>
                <a:srgbClr val="434343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descr="Resultado de imagen para casco inteligente para ciegos"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1583">
            <a:off x="3393550" y="2238525"/>
            <a:ext cx="2371801" cy="17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D7E6B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 u="sng">
                <a:latin typeface="Indie Flower"/>
                <a:ea typeface="Indie Flower"/>
                <a:cs typeface="Indie Flower"/>
                <a:sym typeface="Indie Flower"/>
              </a:rPr>
              <a:t>O</a:t>
            </a:r>
            <a:r>
              <a:rPr b="1" lang="es" sz="3000" u="sng">
                <a:latin typeface="Indie Flower"/>
                <a:ea typeface="Indie Flower"/>
                <a:cs typeface="Indie Flower"/>
                <a:sym typeface="Indie Flower"/>
              </a:rPr>
              <a:t>bjectif</a:t>
            </a:r>
            <a:endParaRPr b="1" sz="3000" u="sng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2253300"/>
          </a:xfrm>
          <a:prstGeom prst="rect">
            <a:avLst/>
          </a:prstGeom>
          <a:solidFill>
            <a:srgbClr val="E6B8A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" sz="3000">
                <a:latin typeface="Indie Flower"/>
                <a:ea typeface="Indie Flower"/>
                <a:cs typeface="Indie Flower"/>
                <a:sym typeface="Indie Flower"/>
              </a:rPr>
              <a:t>Ce casque intelligent à pour but de remplacer la canne des aveugles. Il comporte la technologie nécessaire pour prévenir l’utilisateur des obstacles desquels il est entouré. </a:t>
            </a:r>
            <a:endParaRPr b="1" sz="3000"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latin typeface="Comic Sans MS"/>
                <a:ea typeface="Comic Sans MS"/>
                <a:cs typeface="Comic Sans MS"/>
                <a:sym typeface="Comic Sans MS"/>
              </a:rPr>
              <a:t>Problématique</a:t>
            </a: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639875" y="1152475"/>
            <a:ext cx="4192500" cy="3228300"/>
          </a:xfrm>
          <a:prstGeom prst="rect">
            <a:avLst/>
          </a:prstGeom>
          <a:solidFill>
            <a:srgbClr val="6AA84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40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Comment faciliter le déplacement des handicapés visuels?</a:t>
            </a:r>
            <a:endParaRPr sz="40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Resultado de imagen para aveugle"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00" y="1266837"/>
            <a:ext cx="4192500" cy="2999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latin typeface="Century Schoolbook"/>
                <a:ea typeface="Century Schoolbook"/>
                <a:cs typeface="Century Schoolbook"/>
                <a:sym typeface="Century Schoolbook"/>
              </a:rPr>
              <a:t>Fonctionnement</a:t>
            </a:r>
            <a:endParaRPr u="sng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4118400" cy="3512100"/>
          </a:xfrm>
          <a:prstGeom prst="rect">
            <a:avLst/>
          </a:prstGeom>
          <a:solidFill>
            <a:srgbClr val="CFE2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43434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L’idée:</a:t>
            </a:r>
            <a:endParaRPr b="1">
              <a:solidFill>
                <a:srgbClr val="43434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s">
                <a:solidFill>
                  <a:srgbClr val="43434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On dispose de plusieurs capteurs de proximité qui analysent l’espace. Si il y </a:t>
            </a:r>
            <a:r>
              <a:rPr b="1" lang="es">
                <a:solidFill>
                  <a:srgbClr val="43434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</a:t>
            </a:r>
            <a:r>
              <a:rPr b="1" lang="es">
                <a:solidFill>
                  <a:srgbClr val="43434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un obstacle, les capteurs transmettent l’information aux vibreurs qui vont prévenir </a:t>
            </a:r>
            <a:r>
              <a:rPr b="1" lang="es">
                <a:solidFill>
                  <a:srgbClr val="43434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l'utilisateur</a:t>
            </a:r>
            <a:r>
              <a:rPr b="1" lang="es">
                <a:solidFill>
                  <a:srgbClr val="434343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de la présence d’objets (devant, à gauche ou à droite).</a:t>
            </a:r>
            <a:endParaRPr b="1">
              <a:solidFill>
                <a:srgbClr val="43434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Resultado de imagen para arduino wallpaper"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650" y="1734819"/>
            <a:ext cx="4171651" cy="23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Que peut-il détecter?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À part du casque, il y </a:t>
            </a:r>
            <a:r>
              <a:rPr lang="es"/>
              <a:t>a</a:t>
            </a:r>
            <a:r>
              <a:rPr lang="es"/>
              <a:t> une </a:t>
            </a:r>
            <a:r>
              <a:rPr lang="es"/>
              <a:t>ceinture</a:t>
            </a:r>
            <a:r>
              <a:rPr lang="es"/>
              <a:t> avec deux autres capteurs de proximité. Avec cet ensemble de systèmes, on peut détecter la </a:t>
            </a:r>
            <a:r>
              <a:rPr lang="es"/>
              <a:t>présence</a:t>
            </a:r>
            <a:r>
              <a:rPr lang="es"/>
              <a:t> de: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Resultado de imagen para trou"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25" y="2011450"/>
            <a:ext cx="304800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verre d'eau" id="87" name="Google Shape;87;p17" title="https://www.liguedesoptimistes.fr/2013/08/04/le-verre-deau/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6475" y="1763475"/>
            <a:ext cx="1131575" cy="161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mur"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7350" y="2011450"/>
            <a:ext cx="3917363" cy="2621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sultado de imagen para personne"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8113" y="3134275"/>
            <a:ext cx="2367450" cy="23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D2E9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latin typeface="Caveat"/>
                <a:ea typeface="Caveat"/>
                <a:cs typeface="Caveat"/>
                <a:sym typeface="Caveat"/>
              </a:rPr>
              <a:t>Être</a:t>
            </a:r>
            <a:r>
              <a:rPr lang="es" sz="3000">
                <a:latin typeface="Caveat"/>
                <a:ea typeface="Caveat"/>
                <a:cs typeface="Caveat"/>
                <a:sym typeface="Caveat"/>
              </a:rPr>
              <a:t> sûr de que ce produit fonctionne!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1887000"/>
          </a:xfrm>
          <a:prstGeom prst="rect">
            <a:avLst/>
          </a:prstGeom>
          <a:solidFill>
            <a:srgbClr val="D5A6B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b="1" lang="es" sz="2400">
                <a:latin typeface="Caveat"/>
                <a:ea typeface="Caveat"/>
                <a:cs typeface="Caveat"/>
                <a:sym typeface="Caveat"/>
              </a:rPr>
              <a:t>Il peut détecter une grande variété d’obstacles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b="1" lang="es" sz="2400">
                <a:latin typeface="Caveat"/>
                <a:ea typeface="Caveat"/>
                <a:cs typeface="Caveat"/>
                <a:sym typeface="Caveat"/>
              </a:rPr>
              <a:t>Il répond assez rapidement (</a:t>
            </a:r>
            <a:r>
              <a:rPr b="1" lang="es" sz="2400">
                <a:latin typeface="Caveat"/>
                <a:ea typeface="Caveat"/>
                <a:cs typeface="Caveat"/>
                <a:sym typeface="Caveat"/>
              </a:rPr>
              <a:t>dès</a:t>
            </a:r>
            <a:r>
              <a:rPr b="1" lang="es" sz="2400">
                <a:latin typeface="Caveat"/>
                <a:ea typeface="Caveat"/>
                <a:cs typeface="Caveat"/>
                <a:sym typeface="Caveat"/>
              </a:rPr>
              <a:t> la détection de l’obstacle)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b="1" lang="es" sz="2400">
                <a:latin typeface="Caveat"/>
                <a:ea typeface="Caveat"/>
                <a:cs typeface="Caveat"/>
                <a:sym typeface="Caveat"/>
              </a:rPr>
              <a:t>Réponse précise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veat"/>
              <a:buChar char="●"/>
            </a:pPr>
            <a:r>
              <a:rPr b="1" lang="es" sz="2400">
                <a:latin typeface="Caveat"/>
                <a:ea typeface="Caveat"/>
                <a:cs typeface="Caveat"/>
                <a:sym typeface="Caveat"/>
              </a:rPr>
              <a:t>Ca répond aux besoins des aveugles</a:t>
            </a:r>
            <a:endParaRPr b="1" sz="24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